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1.xml" ContentType="application/vnd.openxmlformats-officedocument.drawingml.chart+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 id="2147483715" r:id="rId2"/>
  </p:sldMasterIdLst>
  <p:notesMasterIdLst>
    <p:notesMasterId r:id="rId23"/>
  </p:notesMasterIdLst>
  <p:handoutMasterIdLst>
    <p:handoutMasterId r:id="rId24"/>
  </p:handoutMasterIdLst>
  <p:sldIdLst>
    <p:sldId id="256" r:id="rId3"/>
    <p:sldId id="276" r:id="rId4"/>
    <p:sldId id="280" r:id="rId5"/>
    <p:sldId id="262" r:id="rId6"/>
    <p:sldId id="266" r:id="rId7"/>
    <p:sldId id="269" r:id="rId8"/>
    <p:sldId id="263" r:id="rId9"/>
    <p:sldId id="277" r:id="rId10"/>
    <p:sldId id="264" r:id="rId11"/>
    <p:sldId id="279" r:id="rId12"/>
    <p:sldId id="261" r:id="rId13"/>
    <p:sldId id="278" r:id="rId14"/>
    <p:sldId id="272" r:id="rId15"/>
    <p:sldId id="270" r:id="rId16"/>
    <p:sldId id="275" r:id="rId17"/>
    <p:sldId id="274" r:id="rId18"/>
    <p:sldId id="271" r:id="rId19"/>
    <p:sldId id="273" r:id="rId20"/>
    <p:sldId id="281" r:id="rId21"/>
    <p:sldId id="268" r:id="rId2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856" autoAdjust="0"/>
  </p:normalViewPr>
  <p:slideViewPr>
    <p:cSldViewPr snapToGrid="0" snapToObjects="1">
      <p:cViewPr>
        <p:scale>
          <a:sx n="112" d="100"/>
          <a:sy n="112" d="100"/>
        </p:scale>
        <p:origin x="-648" y="-176"/>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p:scale>
          <a:sx n="218" d="100"/>
          <a:sy n="218" d="100"/>
        </p:scale>
        <p:origin x="-872" y="200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notesMaster" Target="notesMasters/notesMaster1.xml"/><Relationship Id="rId24" Type="http://schemas.openxmlformats.org/officeDocument/2006/relationships/handoutMaster" Target="handoutMasters/handout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sugendran:Downloads:render%20time%20variance.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lineChart>
        <c:grouping val="standard"/>
        <c:varyColors val="0"/>
        <c:ser>
          <c:idx val="0"/>
          <c:order val="0"/>
          <c:tx>
            <c:strRef>
              <c:f>'Result-719032-query_86657.csv'!$B$1</c:f>
              <c:strCache>
                <c:ptCount val="1"/>
                <c:pt idx="0">
                  <c:v>p25</c:v>
                </c:pt>
              </c:strCache>
            </c:strRef>
          </c:tx>
          <c:marker>
            <c:symbol val="none"/>
          </c:marker>
          <c:cat>
            <c:numRef>
              <c:f>'Result-719032-query_86657.csv'!$A$2:$A$143</c:f>
              <c:numCache>
                <c:formatCode>m/d/yy</c:formatCode>
                <c:ptCount val="142"/>
                <c:pt idx="0">
                  <c:v>40119.0</c:v>
                </c:pt>
                <c:pt idx="1">
                  <c:v>40180.0</c:v>
                </c:pt>
                <c:pt idx="2">
                  <c:v>40190.0</c:v>
                </c:pt>
                <c:pt idx="3">
                  <c:v>40251.0</c:v>
                </c:pt>
                <c:pt idx="4">
                  <c:v>40142.0</c:v>
                </c:pt>
                <c:pt idx="5">
                  <c:v>40152.0</c:v>
                </c:pt>
                <c:pt idx="6">
                  <c:v>40213.0</c:v>
                </c:pt>
                <c:pt idx="7">
                  <c:v>40223.0</c:v>
                </c:pt>
                <c:pt idx="8">
                  <c:v>40171.0</c:v>
                </c:pt>
                <c:pt idx="9">
                  <c:v>40181.0</c:v>
                </c:pt>
                <c:pt idx="10">
                  <c:v>40242.0</c:v>
                </c:pt>
                <c:pt idx="11">
                  <c:v>40252.0</c:v>
                </c:pt>
                <c:pt idx="12">
                  <c:v>40167.0</c:v>
                </c:pt>
                <c:pt idx="13">
                  <c:v>40176.0</c:v>
                </c:pt>
                <c:pt idx="14">
                  <c:v>40177.0</c:v>
                </c:pt>
                <c:pt idx="15">
                  <c:v>40238.0</c:v>
                </c:pt>
                <c:pt idx="16">
                  <c:v>40248.0</c:v>
                </c:pt>
                <c:pt idx="17">
                  <c:v>40124.0</c:v>
                </c:pt>
                <c:pt idx="18">
                  <c:v>40134.0</c:v>
                </c:pt>
                <c:pt idx="19">
                  <c:v>40195.0</c:v>
                </c:pt>
                <c:pt idx="20">
                  <c:v>40205.0</c:v>
                </c:pt>
                <c:pt idx="21">
                  <c:v>40169.0</c:v>
                </c:pt>
                <c:pt idx="22">
                  <c:v>40179.0</c:v>
                </c:pt>
                <c:pt idx="23">
                  <c:v>40240.0</c:v>
                </c:pt>
                <c:pt idx="24">
                  <c:v>40250.0</c:v>
                </c:pt>
                <c:pt idx="25">
                  <c:v>40133.0</c:v>
                </c:pt>
                <c:pt idx="26">
                  <c:v>40143.0</c:v>
                </c:pt>
                <c:pt idx="27">
                  <c:v>40204.0</c:v>
                </c:pt>
                <c:pt idx="28">
                  <c:v>40214.0</c:v>
                </c:pt>
                <c:pt idx="29">
                  <c:v>40126.0</c:v>
                </c:pt>
                <c:pt idx="30">
                  <c:v>40187.0</c:v>
                </c:pt>
                <c:pt idx="31">
                  <c:v>40197.0</c:v>
                </c:pt>
                <c:pt idx="32">
                  <c:v>40258.0</c:v>
                </c:pt>
                <c:pt idx="33">
                  <c:v>40158.0</c:v>
                </c:pt>
                <c:pt idx="34">
                  <c:v>40168.0</c:v>
                </c:pt>
                <c:pt idx="35">
                  <c:v>40229.0</c:v>
                </c:pt>
                <c:pt idx="36">
                  <c:v>40239.0</c:v>
                </c:pt>
                <c:pt idx="37">
                  <c:v>40121.0</c:v>
                </c:pt>
                <c:pt idx="38">
                  <c:v>40182.0</c:v>
                </c:pt>
                <c:pt idx="39">
                  <c:v>40192.0</c:v>
                </c:pt>
                <c:pt idx="40">
                  <c:v>40253.0</c:v>
                </c:pt>
                <c:pt idx="41">
                  <c:v>40136.0</c:v>
                </c:pt>
                <c:pt idx="42">
                  <c:v>40146.0</c:v>
                </c:pt>
                <c:pt idx="43">
                  <c:v>40207.0</c:v>
                </c:pt>
                <c:pt idx="44">
                  <c:v>40217.0</c:v>
                </c:pt>
                <c:pt idx="45">
                  <c:v>40120.0</c:v>
                </c:pt>
                <c:pt idx="46">
                  <c:v>40130.0</c:v>
                </c:pt>
                <c:pt idx="47">
                  <c:v>40191.0</c:v>
                </c:pt>
                <c:pt idx="48">
                  <c:v>40201.0</c:v>
                </c:pt>
                <c:pt idx="49">
                  <c:v>40173.0</c:v>
                </c:pt>
                <c:pt idx="50">
                  <c:v>40183.0</c:v>
                </c:pt>
                <c:pt idx="51">
                  <c:v>40244.0</c:v>
                </c:pt>
                <c:pt idx="52">
                  <c:v>40254.0</c:v>
                </c:pt>
                <c:pt idx="53">
                  <c:v>40123.0</c:v>
                </c:pt>
                <c:pt idx="54">
                  <c:v>40184.0</c:v>
                </c:pt>
                <c:pt idx="55">
                  <c:v>40194.0</c:v>
                </c:pt>
                <c:pt idx="56">
                  <c:v>40255.0</c:v>
                </c:pt>
                <c:pt idx="57">
                  <c:v>40147.0</c:v>
                </c:pt>
                <c:pt idx="58">
                  <c:v>40157.0</c:v>
                </c:pt>
                <c:pt idx="59">
                  <c:v>40218.0</c:v>
                </c:pt>
                <c:pt idx="60">
                  <c:v>40228.0</c:v>
                </c:pt>
                <c:pt idx="61">
                  <c:v>40140.0</c:v>
                </c:pt>
                <c:pt idx="62">
                  <c:v>40150.0</c:v>
                </c:pt>
                <c:pt idx="63">
                  <c:v>40211.0</c:v>
                </c:pt>
                <c:pt idx="64">
                  <c:v>40221.0</c:v>
                </c:pt>
                <c:pt idx="65">
                  <c:v>40127.0</c:v>
                </c:pt>
                <c:pt idx="66">
                  <c:v>40137.0</c:v>
                </c:pt>
                <c:pt idx="67">
                  <c:v>40198.0</c:v>
                </c:pt>
                <c:pt idx="68">
                  <c:v>40208.0</c:v>
                </c:pt>
                <c:pt idx="69">
                  <c:v>40122.0</c:v>
                </c:pt>
                <c:pt idx="70">
                  <c:v>40132.0</c:v>
                </c:pt>
                <c:pt idx="71">
                  <c:v>40193.0</c:v>
                </c:pt>
                <c:pt idx="72">
                  <c:v>40203.0</c:v>
                </c:pt>
                <c:pt idx="73">
                  <c:v>40135.0</c:v>
                </c:pt>
                <c:pt idx="74">
                  <c:v>40145.0</c:v>
                </c:pt>
                <c:pt idx="75">
                  <c:v>40206.0</c:v>
                </c:pt>
                <c:pt idx="76">
                  <c:v>40216.0</c:v>
                </c:pt>
                <c:pt idx="77">
                  <c:v>40175.0</c:v>
                </c:pt>
                <c:pt idx="78">
                  <c:v>40185.0</c:v>
                </c:pt>
                <c:pt idx="79">
                  <c:v>40246.0</c:v>
                </c:pt>
                <c:pt idx="80">
                  <c:v>40256.0</c:v>
                </c:pt>
                <c:pt idx="81">
                  <c:v>40164.0</c:v>
                </c:pt>
                <c:pt idx="82">
                  <c:v>40174.0</c:v>
                </c:pt>
                <c:pt idx="83">
                  <c:v>40235.0</c:v>
                </c:pt>
                <c:pt idx="84">
                  <c:v>40245.0</c:v>
                </c:pt>
                <c:pt idx="85">
                  <c:v>40118.0</c:v>
                </c:pt>
                <c:pt idx="86">
                  <c:v>40128.0</c:v>
                </c:pt>
                <c:pt idx="87">
                  <c:v>40189.0</c:v>
                </c:pt>
                <c:pt idx="88">
                  <c:v>40199.0</c:v>
                </c:pt>
                <c:pt idx="89">
                  <c:v>40260.0</c:v>
                </c:pt>
                <c:pt idx="90">
                  <c:v>40125.0</c:v>
                </c:pt>
                <c:pt idx="91">
                  <c:v>40186.0</c:v>
                </c:pt>
                <c:pt idx="92">
                  <c:v>40196.0</c:v>
                </c:pt>
                <c:pt idx="93">
                  <c:v>40257.0</c:v>
                </c:pt>
                <c:pt idx="94">
                  <c:v>40151.0</c:v>
                </c:pt>
                <c:pt idx="95">
                  <c:v>40161.0</c:v>
                </c:pt>
                <c:pt idx="96">
                  <c:v>40222.0</c:v>
                </c:pt>
                <c:pt idx="97">
                  <c:v>40232.0</c:v>
                </c:pt>
                <c:pt idx="98">
                  <c:v>40149.0</c:v>
                </c:pt>
                <c:pt idx="99">
                  <c:v>40159.0</c:v>
                </c:pt>
                <c:pt idx="100">
                  <c:v>40220.0</c:v>
                </c:pt>
                <c:pt idx="101">
                  <c:v>40230.0</c:v>
                </c:pt>
                <c:pt idx="102">
                  <c:v>40138.0</c:v>
                </c:pt>
                <c:pt idx="103">
                  <c:v>40148.0</c:v>
                </c:pt>
                <c:pt idx="104">
                  <c:v>40209.0</c:v>
                </c:pt>
                <c:pt idx="105">
                  <c:v>40219.0</c:v>
                </c:pt>
                <c:pt idx="106">
                  <c:v>40117.0</c:v>
                </c:pt>
                <c:pt idx="107">
                  <c:v>40178.0</c:v>
                </c:pt>
                <c:pt idx="108">
                  <c:v>40188.0</c:v>
                </c:pt>
                <c:pt idx="109">
                  <c:v>40247.0</c:v>
                </c:pt>
                <c:pt idx="110">
                  <c:v>40249.0</c:v>
                </c:pt>
                <c:pt idx="111">
                  <c:v>40259.0</c:v>
                </c:pt>
                <c:pt idx="112">
                  <c:v>40131.0</c:v>
                </c:pt>
                <c:pt idx="113">
                  <c:v>40141.0</c:v>
                </c:pt>
                <c:pt idx="114">
                  <c:v>40212.0</c:v>
                </c:pt>
                <c:pt idx="115">
                  <c:v>40160.0</c:v>
                </c:pt>
                <c:pt idx="116">
                  <c:v>40170.0</c:v>
                </c:pt>
                <c:pt idx="117">
                  <c:v>40231.0</c:v>
                </c:pt>
                <c:pt idx="118">
                  <c:v>40241.0</c:v>
                </c:pt>
                <c:pt idx="119">
                  <c:v>40144.0</c:v>
                </c:pt>
                <c:pt idx="120">
                  <c:v>40154.0</c:v>
                </c:pt>
                <c:pt idx="121">
                  <c:v>40215.0</c:v>
                </c:pt>
                <c:pt idx="122">
                  <c:v>40225.0</c:v>
                </c:pt>
                <c:pt idx="123">
                  <c:v>40153.0</c:v>
                </c:pt>
                <c:pt idx="124">
                  <c:v>40163.0</c:v>
                </c:pt>
                <c:pt idx="125">
                  <c:v>40224.0</c:v>
                </c:pt>
                <c:pt idx="126">
                  <c:v>40234.0</c:v>
                </c:pt>
                <c:pt idx="127">
                  <c:v>40162.0</c:v>
                </c:pt>
                <c:pt idx="128">
                  <c:v>40172.0</c:v>
                </c:pt>
                <c:pt idx="129">
                  <c:v>40233.0</c:v>
                </c:pt>
                <c:pt idx="130">
                  <c:v>40243.0</c:v>
                </c:pt>
                <c:pt idx="131">
                  <c:v>40129.0</c:v>
                </c:pt>
                <c:pt idx="132">
                  <c:v>40139.0</c:v>
                </c:pt>
                <c:pt idx="133">
                  <c:v>40200.0</c:v>
                </c:pt>
                <c:pt idx="134">
                  <c:v>40156.0</c:v>
                </c:pt>
                <c:pt idx="135">
                  <c:v>40166.0</c:v>
                </c:pt>
                <c:pt idx="136">
                  <c:v>40227.0</c:v>
                </c:pt>
                <c:pt idx="137">
                  <c:v>40237.0</c:v>
                </c:pt>
                <c:pt idx="138">
                  <c:v>40155.0</c:v>
                </c:pt>
                <c:pt idx="139">
                  <c:v>40165.0</c:v>
                </c:pt>
                <c:pt idx="140">
                  <c:v>40226.0</c:v>
                </c:pt>
                <c:pt idx="141">
                  <c:v>40236.0</c:v>
                </c:pt>
              </c:numCache>
            </c:numRef>
          </c:cat>
          <c:val>
            <c:numRef>
              <c:f>'Result-719032-query_86657.csv'!$B$2:$B$143</c:f>
              <c:numCache>
                <c:formatCode>General</c:formatCode>
                <c:ptCount val="142"/>
                <c:pt idx="0">
                  <c:v>1112.5</c:v>
                </c:pt>
                <c:pt idx="1">
                  <c:v>1119.25</c:v>
                </c:pt>
                <c:pt idx="2">
                  <c:v>1142.0</c:v>
                </c:pt>
                <c:pt idx="3">
                  <c:v>784.25</c:v>
                </c:pt>
                <c:pt idx="4">
                  <c:v>1115.5</c:v>
                </c:pt>
                <c:pt idx="5">
                  <c:v>1078.75</c:v>
                </c:pt>
                <c:pt idx="6">
                  <c:v>558.0</c:v>
                </c:pt>
                <c:pt idx="7">
                  <c:v>752.75</c:v>
                </c:pt>
                <c:pt idx="8">
                  <c:v>1173.0</c:v>
                </c:pt>
                <c:pt idx="9">
                  <c:v>1078.0</c:v>
                </c:pt>
                <c:pt idx="10">
                  <c:v>742.25</c:v>
                </c:pt>
                <c:pt idx="11">
                  <c:v>812.0</c:v>
                </c:pt>
                <c:pt idx="12">
                  <c:v>1142.25</c:v>
                </c:pt>
                <c:pt idx="13">
                  <c:v>1130.75</c:v>
                </c:pt>
                <c:pt idx="14">
                  <c:v>1088.0</c:v>
                </c:pt>
                <c:pt idx="15">
                  <c:v>799.5</c:v>
                </c:pt>
                <c:pt idx="16">
                  <c:v>734.25</c:v>
                </c:pt>
                <c:pt idx="17">
                  <c:v>956.5</c:v>
                </c:pt>
                <c:pt idx="18">
                  <c:v>954.0</c:v>
                </c:pt>
                <c:pt idx="19">
                  <c:v>994.25</c:v>
                </c:pt>
                <c:pt idx="20">
                  <c:v>1159.0</c:v>
                </c:pt>
                <c:pt idx="21">
                  <c:v>1147.5</c:v>
                </c:pt>
                <c:pt idx="22">
                  <c:v>1097.0</c:v>
                </c:pt>
                <c:pt idx="23">
                  <c:v>699.25</c:v>
                </c:pt>
                <c:pt idx="24">
                  <c:v>736.0</c:v>
                </c:pt>
                <c:pt idx="25">
                  <c:v>975.0</c:v>
                </c:pt>
                <c:pt idx="26">
                  <c:v>1090.0</c:v>
                </c:pt>
                <c:pt idx="27">
                  <c:v>1100.25</c:v>
                </c:pt>
                <c:pt idx="28">
                  <c:v>637.0</c:v>
                </c:pt>
                <c:pt idx="29">
                  <c:v>1019.0</c:v>
                </c:pt>
                <c:pt idx="30">
                  <c:v>1107.0</c:v>
                </c:pt>
                <c:pt idx="31">
                  <c:v>1070.5</c:v>
                </c:pt>
                <c:pt idx="32">
                  <c:v>767.0</c:v>
                </c:pt>
                <c:pt idx="33">
                  <c:v>1056.25</c:v>
                </c:pt>
                <c:pt idx="34">
                  <c:v>1153.0</c:v>
                </c:pt>
                <c:pt idx="35">
                  <c:v>710.0</c:v>
                </c:pt>
                <c:pt idx="36">
                  <c:v>725.25</c:v>
                </c:pt>
                <c:pt idx="37">
                  <c:v>1100.5</c:v>
                </c:pt>
                <c:pt idx="38">
                  <c:v>1132.75</c:v>
                </c:pt>
                <c:pt idx="39">
                  <c:v>1118.25</c:v>
                </c:pt>
                <c:pt idx="40">
                  <c:v>735.5</c:v>
                </c:pt>
                <c:pt idx="41">
                  <c:v>1091.5</c:v>
                </c:pt>
                <c:pt idx="42">
                  <c:v>1071.75</c:v>
                </c:pt>
                <c:pt idx="43">
                  <c:v>921.0</c:v>
                </c:pt>
                <c:pt idx="44">
                  <c:v>774.0</c:v>
                </c:pt>
                <c:pt idx="45">
                  <c:v>1088.75</c:v>
                </c:pt>
                <c:pt idx="46">
                  <c:v>934.5</c:v>
                </c:pt>
                <c:pt idx="47">
                  <c:v>1128.25</c:v>
                </c:pt>
                <c:pt idx="48">
                  <c:v>1106.0</c:v>
                </c:pt>
                <c:pt idx="49">
                  <c:v>1148.25</c:v>
                </c:pt>
                <c:pt idx="50">
                  <c:v>1114.25</c:v>
                </c:pt>
                <c:pt idx="51">
                  <c:v>720.75</c:v>
                </c:pt>
                <c:pt idx="52">
                  <c:v>730.75</c:v>
                </c:pt>
                <c:pt idx="53">
                  <c:v>969.25</c:v>
                </c:pt>
                <c:pt idx="54">
                  <c:v>1126.0</c:v>
                </c:pt>
                <c:pt idx="55">
                  <c:v>1109.75</c:v>
                </c:pt>
                <c:pt idx="56">
                  <c:v>719.0</c:v>
                </c:pt>
                <c:pt idx="57">
                  <c:v>1092.0</c:v>
                </c:pt>
                <c:pt idx="58">
                  <c:v>1091.5</c:v>
                </c:pt>
                <c:pt idx="59">
                  <c:v>693.5</c:v>
                </c:pt>
                <c:pt idx="60">
                  <c:v>674.25</c:v>
                </c:pt>
                <c:pt idx="61">
                  <c:v>1125.0</c:v>
                </c:pt>
                <c:pt idx="62">
                  <c:v>1100.0</c:v>
                </c:pt>
                <c:pt idx="63">
                  <c:v>523.0</c:v>
                </c:pt>
                <c:pt idx="64">
                  <c:v>686.25</c:v>
                </c:pt>
                <c:pt idx="65">
                  <c:v>975.0</c:v>
                </c:pt>
                <c:pt idx="66">
                  <c:v>1100.75</c:v>
                </c:pt>
                <c:pt idx="67">
                  <c:v>1076.75</c:v>
                </c:pt>
                <c:pt idx="68">
                  <c:v>783.75</c:v>
                </c:pt>
                <c:pt idx="69">
                  <c:v>1019.5</c:v>
                </c:pt>
                <c:pt idx="70">
                  <c:v>950.25</c:v>
                </c:pt>
                <c:pt idx="71">
                  <c:v>1147.5</c:v>
                </c:pt>
                <c:pt idx="72">
                  <c:v>1128.5</c:v>
                </c:pt>
                <c:pt idx="73">
                  <c:v>1042.5</c:v>
                </c:pt>
                <c:pt idx="74">
                  <c:v>1089.75</c:v>
                </c:pt>
                <c:pt idx="75">
                  <c:v>964.25</c:v>
                </c:pt>
                <c:pt idx="76">
                  <c:v>722.25</c:v>
                </c:pt>
                <c:pt idx="77">
                  <c:v>1144.0</c:v>
                </c:pt>
                <c:pt idx="78">
                  <c:v>1101.0</c:v>
                </c:pt>
                <c:pt idx="79">
                  <c:v>718.5</c:v>
                </c:pt>
                <c:pt idx="80">
                  <c:v>740.0</c:v>
                </c:pt>
                <c:pt idx="81">
                  <c:v>1132.0</c:v>
                </c:pt>
                <c:pt idx="82">
                  <c:v>1069.0</c:v>
                </c:pt>
                <c:pt idx="83">
                  <c:v>706.0</c:v>
                </c:pt>
                <c:pt idx="84">
                  <c:v>810.5</c:v>
                </c:pt>
                <c:pt idx="85">
                  <c:v>1071.5</c:v>
                </c:pt>
                <c:pt idx="86">
                  <c:v>930.75</c:v>
                </c:pt>
                <c:pt idx="87">
                  <c:v>1132.75</c:v>
                </c:pt>
                <c:pt idx="88">
                  <c:v>1092.0</c:v>
                </c:pt>
                <c:pt idx="89">
                  <c:v>789.25</c:v>
                </c:pt>
                <c:pt idx="90">
                  <c:v>941.0</c:v>
                </c:pt>
                <c:pt idx="91">
                  <c:v>1119.0</c:v>
                </c:pt>
                <c:pt idx="92">
                  <c:v>964.5</c:v>
                </c:pt>
                <c:pt idx="93">
                  <c:v>744.75</c:v>
                </c:pt>
                <c:pt idx="94">
                  <c:v>1068.5</c:v>
                </c:pt>
                <c:pt idx="95">
                  <c:v>1149.75</c:v>
                </c:pt>
                <c:pt idx="96">
                  <c:v>697.0</c:v>
                </c:pt>
                <c:pt idx="97">
                  <c:v>630.0</c:v>
                </c:pt>
                <c:pt idx="98">
                  <c:v>1065.0</c:v>
                </c:pt>
                <c:pt idx="99">
                  <c:v>1074.5</c:v>
                </c:pt>
                <c:pt idx="100">
                  <c:v>703.0</c:v>
                </c:pt>
                <c:pt idx="101">
                  <c:v>771.0</c:v>
                </c:pt>
                <c:pt idx="102">
                  <c:v>1119.75</c:v>
                </c:pt>
                <c:pt idx="103">
                  <c:v>1061.0</c:v>
                </c:pt>
                <c:pt idx="104">
                  <c:v>1208.0</c:v>
                </c:pt>
                <c:pt idx="105">
                  <c:v>690.0</c:v>
                </c:pt>
                <c:pt idx="106">
                  <c:v>1102.75</c:v>
                </c:pt>
                <c:pt idx="107">
                  <c:v>1125.0</c:v>
                </c:pt>
                <c:pt idx="108">
                  <c:v>1087.0</c:v>
                </c:pt>
                <c:pt idx="109">
                  <c:v>739.0</c:v>
                </c:pt>
                <c:pt idx="110">
                  <c:v>710.0</c:v>
                </c:pt>
                <c:pt idx="111">
                  <c:v>790.75</c:v>
                </c:pt>
                <c:pt idx="112">
                  <c:v>1001.0</c:v>
                </c:pt>
                <c:pt idx="113">
                  <c:v>1158.5</c:v>
                </c:pt>
                <c:pt idx="114">
                  <c:v>514.75</c:v>
                </c:pt>
                <c:pt idx="115">
                  <c:v>1131.25</c:v>
                </c:pt>
                <c:pt idx="116">
                  <c:v>1094.5</c:v>
                </c:pt>
                <c:pt idx="117">
                  <c:v>759.0</c:v>
                </c:pt>
                <c:pt idx="118">
                  <c:v>714.25</c:v>
                </c:pt>
                <c:pt idx="119">
                  <c:v>1091.0</c:v>
                </c:pt>
                <c:pt idx="120">
                  <c:v>1082.0</c:v>
                </c:pt>
                <c:pt idx="121">
                  <c:v>654.5</c:v>
                </c:pt>
                <c:pt idx="122">
                  <c:v>670.0</c:v>
                </c:pt>
                <c:pt idx="123">
                  <c:v>1027.0</c:v>
                </c:pt>
                <c:pt idx="124">
                  <c:v>1141.25</c:v>
                </c:pt>
                <c:pt idx="125">
                  <c:v>780.75</c:v>
                </c:pt>
                <c:pt idx="126">
                  <c:v>711.5</c:v>
                </c:pt>
                <c:pt idx="127">
                  <c:v>1107.75</c:v>
                </c:pt>
                <c:pt idx="128">
                  <c:v>1088.0</c:v>
                </c:pt>
                <c:pt idx="129">
                  <c:v>689.5</c:v>
                </c:pt>
                <c:pt idx="130">
                  <c:v>723.25</c:v>
                </c:pt>
                <c:pt idx="131">
                  <c:v>968.5</c:v>
                </c:pt>
                <c:pt idx="132">
                  <c:v>1136.25</c:v>
                </c:pt>
                <c:pt idx="133">
                  <c:v>1089.0</c:v>
                </c:pt>
                <c:pt idx="134">
                  <c:v>1086.25</c:v>
                </c:pt>
                <c:pt idx="135">
                  <c:v>1147.75</c:v>
                </c:pt>
                <c:pt idx="136">
                  <c:v>703.75</c:v>
                </c:pt>
                <c:pt idx="137">
                  <c:v>771.0</c:v>
                </c:pt>
                <c:pt idx="138">
                  <c:v>1051.5</c:v>
                </c:pt>
                <c:pt idx="139">
                  <c:v>1150.75</c:v>
                </c:pt>
                <c:pt idx="140">
                  <c:v>683.25</c:v>
                </c:pt>
                <c:pt idx="141">
                  <c:v>722.0</c:v>
                </c:pt>
              </c:numCache>
            </c:numRef>
          </c:val>
          <c:smooth val="0"/>
        </c:ser>
        <c:ser>
          <c:idx val="1"/>
          <c:order val="1"/>
          <c:tx>
            <c:strRef>
              <c:f>'Result-719032-query_86657.csv'!$C$1</c:f>
              <c:strCache>
                <c:ptCount val="1"/>
                <c:pt idx="0">
                  <c:v>p50</c:v>
                </c:pt>
              </c:strCache>
            </c:strRef>
          </c:tx>
          <c:marker>
            <c:symbol val="none"/>
          </c:marker>
          <c:cat>
            <c:numRef>
              <c:f>'Result-719032-query_86657.csv'!$A$2:$A$143</c:f>
              <c:numCache>
                <c:formatCode>m/d/yy</c:formatCode>
                <c:ptCount val="142"/>
                <c:pt idx="0">
                  <c:v>40119.0</c:v>
                </c:pt>
                <c:pt idx="1">
                  <c:v>40180.0</c:v>
                </c:pt>
                <c:pt idx="2">
                  <c:v>40190.0</c:v>
                </c:pt>
                <c:pt idx="3">
                  <c:v>40251.0</c:v>
                </c:pt>
                <c:pt idx="4">
                  <c:v>40142.0</c:v>
                </c:pt>
                <c:pt idx="5">
                  <c:v>40152.0</c:v>
                </c:pt>
                <c:pt idx="6">
                  <c:v>40213.0</c:v>
                </c:pt>
                <c:pt idx="7">
                  <c:v>40223.0</c:v>
                </c:pt>
                <c:pt idx="8">
                  <c:v>40171.0</c:v>
                </c:pt>
                <c:pt idx="9">
                  <c:v>40181.0</c:v>
                </c:pt>
                <c:pt idx="10">
                  <c:v>40242.0</c:v>
                </c:pt>
                <c:pt idx="11">
                  <c:v>40252.0</c:v>
                </c:pt>
                <c:pt idx="12">
                  <c:v>40167.0</c:v>
                </c:pt>
                <c:pt idx="13">
                  <c:v>40176.0</c:v>
                </c:pt>
                <c:pt idx="14">
                  <c:v>40177.0</c:v>
                </c:pt>
                <c:pt idx="15">
                  <c:v>40238.0</c:v>
                </c:pt>
                <c:pt idx="16">
                  <c:v>40248.0</c:v>
                </c:pt>
                <c:pt idx="17">
                  <c:v>40124.0</c:v>
                </c:pt>
                <c:pt idx="18">
                  <c:v>40134.0</c:v>
                </c:pt>
                <c:pt idx="19">
                  <c:v>40195.0</c:v>
                </c:pt>
                <c:pt idx="20">
                  <c:v>40205.0</c:v>
                </c:pt>
                <c:pt idx="21">
                  <c:v>40169.0</c:v>
                </c:pt>
                <c:pt idx="22">
                  <c:v>40179.0</c:v>
                </c:pt>
                <c:pt idx="23">
                  <c:v>40240.0</c:v>
                </c:pt>
                <c:pt idx="24">
                  <c:v>40250.0</c:v>
                </c:pt>
                <c:pt idx="25">
                  <c:v>40133.0</c:v>
                </c:pt>
                <c:pt idx="26">
                  <c:v>40143.0</c:v>
                </c:pt>
                <c:pt idx="27">
                  <c:v>40204.0</c:v>
                </c:pt>
                <c:pt idx="28">
                  <c:v>40214.0</c:v>
                </c:pt>
                <c:pt idx="29">
                  <c:v>40126.0</c:v>
                </c:pt>
                <c:pt idx="30">
                  <c:v>40187.0</c:v>
                </c:pt>
                <c:pt idx="31">
                  <c:v>40197.0</c:v>
                </c:pt>
                <c:pt idx="32">
                  <c:v>40258.0</c:v>
                </c:pt>
                <c:pt idx="33">
                  <c:v>40158.0</c:v>
                </c:pt>
                <c:pt idx="34">
                  <c:v>40168.0</c:v>
                </c:pt>
                <c:pt idx="35">
                  <c:v>40229.0</c:v>
                </c:pt>
                <c:pt idx="36">
                  <c:v>40239.0</c:v>
                </c:pt>
                <c:pt idx="37">
                  <c:v>40121.0</c:v>
                </c:pt>
                <c:pt idx="38">
                  <c:v>40182.0</c:v>
                </c:pt>
                <c:pt idx="39">
                  <c:v>40192.0</c:v>
                </c:pt>
                <c:pt idx="40">
                  <c:v>40253.0</c:v>
                </c:pt>
                <c:pt idx="41">
                  <c:v>40136.0</c:v>
                </c:pt>
                <c:pt idx="42">
                  <c:v>40146.0</c:v>
                </c:pt>
                <c:pt idx="43">
                  <c:v>40207.0</c:v>
                </c:pt>
                <c:pt idx="44">
                  <c:v>40217.0</c:v>
                </c:pt>
                <c:pt idx="45">
                  <c:v>40120.0</c:v>
                </c:pt>
                <c:pt idx="46">
                  <c:v>40130.0</c:v>
                </c:pt>
                <c:pt idx="47">
                  <c:v>40191.0</c:v>
                </c:pt>
                <c:pt idx="48">
                  <c:v>40201.0</c:v>
                </c:pt>
                <c:pt idx="49">
                  <c:v>40173.0</c:v>
                </c:pt>
                <c:pt idx="50">
                  <c:v>40183.0</c:v>
                </c:pt>
                <c:pt idx="51">
                  <c:v>40244.0</c:v>
                </c:pt>
                <c:pt idx="52">
                  <c:v>40254.0</c:v>
                </c:pt>
                <c:pt idx="53">
                  <c:v>40123.0</c:v>
                </c:pt>
                <c:pt idx="54">
                  <c:v>40184.0</c:v>
                </c:pt>
                <c:pt idx="55">
                  <c:v>40194.0</c:v>
                </c:pt>
                <c:pt idx="56">
                  <c:v>40255.0</c:v>
                </c:pt>
                <c:pt idx="57">
                  <c:v>40147.0</c:v>
                </c:pt>
                <c:pt idx="58">
                  <c:v>40157.0</c:v>
                </c:pt>
                <c:pt idx="59">
                  <c:v>40218.0</c:v>
                </c:pt>
                <c:pt idx="60">
                  <c:v>40228.0</c:v>
                </c:pt>
                <c:pt idx="61">
                  <c:v>40140.0</c:v>
                </c:pt>
                <c:pt idx="62">
                  <c:v>40150.0</c:v>
                </c:pt>
                <c:pt idx="63">
                  <c:v>40211.0</c:v>
                </c:pt>
                <c:pt idx="64">
                  <c:v>40221.0</c:v>
                </c:pt>
                <c:pt idx="65">
                  <c:v>40127.0</c:v>
                </c:pt>
                <c:pt idx="66">
                  <c:v>40137.0</c:v>
                </c:pt>
                <c:pt idx="67">
                  <c:v>40198.0</c:v>
                </c:pt>
                <c:pt idx="68">
                  <c:v>40208.0</c:v>
                </c:pt>
                <c:pt idx="69">
                  <c:v>40122.0</c:v>
                </c:pt>
                <c:pt idx="70">
                  <c:v>40132.0</c:v>
                </c:pt>
                <c:pt idx="71">
                  <c:v>40193.0</c:v>
                </c:pt>
                <c:pt idx="72">
                  <c:v>40203.0</c:v>
                </c:pt>
                <c:pt idx="73">
                  <c:v>40135.0</c:v>
                </c:pt>
                <c:pt idx="74">
                  <c:v>40145.0</c:v>
                </c:pt>
                <c:pt idx="75">
                  <c:v>40206.0</c:v>
                </c:pt>
                <c:pt idx="76">
                  <c:v>40216.0</c:v>
                </c:pt>
                <c:pt idx="77">
                  <c:v>40175.0</c:v>
                </c:pt>
                <c:pt idx="78">
                  <c:v>40185.0</c:v>
                </c:pt>
                <c:pt idx="79">
                  <c:v>40246.0</c:v>
                </c:pt>
                <c:pt idx="80">
                  <c:v>40256.0</c:v>
                </c:pt>
                <c:pt idx="81">
                  <c:v>40164.0</c:v>
                </c:pt>
                <c:pt idx="82">
                  <c:v>40174.0</c:v>
                </c:pt>
                <c:pt idx="83">
                  <c:v>40235.0</c:v>
                </c:pt>
                <c:pt idx="84">
                  <c:v>40245.0</c:v>
                </c:pt>
                <c:pt idx="85">
                  <c:v>40118.0</c:v>
                </c:pt>
                <c:pt idx="86">
                  <c:v>40128.0</c:v>
                </c:pt>
                <c:pt idx="87">
                  <c:v>40189.0</c:v>
                </c:pt>
                <c:pt idx="88">
                  <c:v>40199.0</c:v>
                </c:pt>
                <c:pt idx="89">
                  <c:v>40260.0</c:v>
                </c:pt>
                <c:pt idx="90">
                  <c:v>40125.0</c:v>
                </c:pt>
                <c:pt idx="91">
                  <c:v>40186.0</c:v>
                </c:pt>
                <c:pt idx="92">
                  <c:v>40196.0</c:v>
                </c:pt>
                <c:pt idx="93">
                  <c:v>40257.0</c:v>
                </c:pt>
                <c:pt idx="94">
                  <c:v>40151.0</c:v>
                </c:pt>
                <c:pt idx="95">
                  <c:v>40161.0</c:v>
                </c:pt>
                <c:pt idx="96">
                  <c:v>40222.0</c:v>
                </c:pt>
                <c:pt idx="97">
                  <c:v>40232.0</c:v>
                </c:pt>
                <c:pt idx="98">
                  <c:v>40149.0</c:v>
                </c:pt>
                <c:pt idx="99">
                  <c:v>40159.0</c:v>
                </c:pt>
                <c:pt idx="100">
                  <c:v>40220.0</c:v>
                </c:pt>
                <c:pt idx="101">
                  <c:v>40230.0</c:v>
                </c:pt>
                <c:pt idx="102">
                  <c:v>40138.0</c:v>
                </c:pt>
                <c:pt idx="103">
                  <c:v>40148.0</c:v>
                </c:pt>
                <c:pt idx="104">
                  <c:v>40209.0</c:v>
                </c:pt>
                <c:pt idx="105">
                  <c:v>40219.0</c:v>
                </c:pt>
                <c:pt idx="106">
                  <c:v>40117.0</c:v>
                </c:pt>
                <c:pt idx="107">
                  <c:v>40178.0</c:v>
                </c:pt>
                <c:pt idx="108">
                  <c:v>40188.0</c:v>
                </c:pt>
                <c:pt idx="109">
                  <c:v>40247.0</c:v>
                </c:pt>
                <c:pt idx="110">
                  <c:v>40249.0</c:v>
                </c:pt>
                <c:pt idx="111">
                  <c:v>40259.0</c:v>
                </c:pt>
                <c:pt idx="112">
                  <c:v>40131.0</c:v>
                </c:pt>
                <c:pt idx="113">
                  <c:v>40141.0</c:v>
                </c:pt>
                <c:pt idx="114">
                  <c:v>40212.0</c:v>
                </c:pt>
                <c:pt idx="115">
                  <c:v>40160.0</c:v>
                </c:pt>
                <c:pt idx="116">
                  <c:v>40170.0</c:v>
                </c:pt>
                <c:pt idx="117">
                  <c:v>40231.0</c:v>
                </c:pt>
                <c:pt idx="118">
                  <c:v>40241.0</c:v>
                </c:pt>
                <c:pt idx="119">
                  <c:v>40144.0</c:v>
                </c:pt>
                <c:pt idx="120">
                  <c:v>40154.0</c:v>
                </c:pt>
                <c:pt idx="121">
                  <c:v>40215.0</c:v>
                </c:pt>
                <c:pt idx="122">
                  <c:v>40225.0</c:v>
                </c:pt>
                <c:pt idx="123">
                  <c:v>40153.0</c:v>
                </c:pt>
                <c:pt idx="124">
                  <c:v>40163.0</c:v>
                </c:pt>
                <c:pt idx="125">
                  <c:v>40224.0</c:v>
                </c:pt>
                <c:pt idx="126">
                  <c:v>40234.0</c:v>
                </c:pt>
                <c:pt idx="127">
                  <c:v>40162.0</c:v>
                </c:pt>
                <c:pt idx="128">
                  <c:v>40172.0</c:v>
                </c:pt>
                <c:pt idx="129">
                  <c:v>40233.0</c:v>
                </c:pt>
                <c:pt idx="130">
                  <c:v>40243.0</c:v>
                </c:pt>
                <c:pt idx="131">
                  <c:v>40129.0</c:v>
                </c:pt>
                <c:pt idx="132">
                  <c:v>40139.0</c:v>
                </c:pt>
                <c:pt idx="133">
                  <c:v>40200.0</c:v>
                </c:pt>
                <c:pt idx="134">
                  <c:v>40156.0</c:v>
                </c:pt>
                <c:pt idx="135">
                  <c:v>40166.0</c:v>
                </c:pt>
                <c:pt idx="136">
                  <c:v>40227.0</c:v>
                </c:pt>
                <c:pt idx="137">
                  <c:v>40237.0</c:v>
                </c:pt>
                <c:pt idx="138">
                  <c:v>40155.0</c:v>
                </c:pt>
                <c:pt idx="139">
                  <c:v>40165.0</c:v>
                </c:pt>
                <c:pt idx="140">
                  <c:v>40226.0</c:v>
                </c:pt>
                <c:pt idx="141">
                  <c:v>40236.0</c:v>
                </c:pt>
              </c:numCache>
            </c:numRef>
          </c:cat>
          <c:val>
            <c:numRef>
              <c:f>'Result-719032-query_86657.csv'!$C$2:$C$143</c:f>
              <c:numCache>
                <c:formatCode>General</c:formatCode>
                <c:ptCount val="142"/>
                <c:pt idx="0">
                  <c:v>1430.5</c:v>
                </c:pt>
                <c:pt idx="1">
                  <c:v>1524.5</c:v>
                </c:pt>
                <c:pt idx="2">
                  <c:v>1655.0</c:v>
                </c:pt>
                <c:pt idx="3">
                  <c:v>1048.5</c:v>
                </c:pt>
                <c:pt idx="4">
                  <c:v>1555.0</c:v>
                </c:pt>
                <c:pt idx="5">
                  <c:v>1557.0</c:v>
                </c:pt>
                <c:pt idx="6">
                  <c:v>664.0</c:v>
                </c:pt>
                <c:pt idx="7">
                  <c:v>986.5</c:v>
                </c:pt>
                <c:pt idx="8">
                  <c:v>1507.0</c:v>
                </c:pt>
                <c:pt idx="9">
                  <c:v>1406.0</c:v>
                </c:pt>
                <c:pt idx="10">
                  <c:v>1181.5</c:v>
                </c:pt>
                <c:pt idx="11">
                  <c:v>1037.0</c:v>
                </c:pt>
                <c:pt idx="12">
                  <c:v>1525.5</c:v>
                </c:pt>
                <c:pt idx="13">
                  <c:v>1499.0</c:v>
                </c:pt>
                <c:pt idx="14">
                  <c:v>1442.0</c:v>
                </c:pt>
                <c:pt idx="15">
                  <c:v>1079.5</c:v>
                </c:pt>
                <c:pt idx="16">
                  <c:v>1188.5</c:v>
                </c:pt>
                <c:pt idx="17">
                  <c:v>1383.5</c:v>
                </c:pt>
                <c:pt idx="18">
                  <c:v>1380.0</c:v>
                </c:pt>
                <c:pt idx="19">
                  <c:v>1418.5</c:v>
                </c:pt>
                <c:pt idx="20">
                  <c:v>3672.0</c:v>
                </c:pt>
                <c:pt idx="21">
                  <c:v>1540.0</c:v>
                </c:pt>
                <c:pt idx="22">
                  <c:v>1461.0</c:v>
                </c:pt>
                <c:pt idx="23">
                  <c:v>1112.5</c:v>
                </c:pt>
                <c:pt idx="24">
                  <c:v>1190.0</c:v>
                </c:pt>
                <c:pt idx="25">
                  <c:v>1337.0</c:v>
                </c:pt>
                <c:pt idx="26">
                  <c:v>1554.0</c:v>
                </c:pt>
                <c:pt idx="27">
                  <c:v>1616.5</c:v>
                </c:pt>
                <c:pt idx="28">
                  <c:v>913.0</c:v>
                </c:pt>
                <c:pt idx="29">
                  <c:v>1324.0</c:v>
                </c:pt>
                <c:pt idx="30">
                  <c:v>1639.0</c:v>
                </c:pt>
                <c:pt idx="31">
                  <c:v>1566.0</c:v>
                </c:pt>
                <c:pt idx="32">
                  <c:v>1047.0</c:v>
                </c:pt>
                <c:pt idx="33">
                  <c:v>1562.5</c:v>
                </c:pt>
                <c:pt idx="34">
                  <c:v>1521.0</c:v>
                </c:pt>
                <c:pt idx="35">
                  <c:v>1130.0</c:v>
                </c:pt>
                <c:pt idx="36">
                  <c:v>1110.5</c:v>
                </c:pt>
                <c:pt idx="37">
                  <c:v>1583.0</c:v>
                </c:pt>
                <c:pt idx="38">
                  <c:v>1481.5</c:v>
                </c:pt>
                <c:pt idx="39">
                  <c:v>1639.0</c:v>
                </c:pt>
                <c:pt idx="40">
                  <c:v>1185.5</c:v>
                </c:pt>
                <c:pt idx="41">
                  <c:v>1642.0</c:v>
                </c:pt>
                <c:pt idx="42">
                  <c:v>1356.5</c:v>
                </c:pt>
                <c:pt idx="43">
                  <c:v>2234.0</c:v>
                </c:pt>
                <c:pt idx="44">
                  <c:v>1024.0</c:v>
                </c:pt>
                <c:pt idx="45">
                  <c:v>1561.5</c:v>
                </c:pt>
                <c:pt idx="46">
                  <c:v>1391.0</c:v>
                </c:pt>
                <c:pt idx="47">
                  <c:v>1682.5</c:v>
                </c:pt>
                <c:pt idx="48">
                  <c:v>1588.0</c:v>
                </c:pt>
                <c:pt idx="49">
                  <c:v>1557.0</c:v>
                </c:pt>
                <c:pt idx="50">
                  <c:v>1575.5</c:v>
                </c:pt>
                <c:pt idx="51">
                  <c:v>995.5</c:v>
                </c:pt>
                <c:pt idx="52">
                  <c:v>1180.5</c:v>
                </c:pt>
                <c:pt idx="53">
                  <c:v>1438.5</c:v>
                </c:pt>
                <c:pt idx="54">
                  <c:v>1613.0</c:v>
                </c:pt>
                <c:pt idx="55">
                  <c:v>1590.5</c:v>
                </c:pt>
                <c:pt idx="56">
                  <c:v>1173.0</c:v>
                </c:pt>
                <c:pt idx="57">
                  <c:v>1477.0</c:v>
                </c:pt>
                <c:pt idx="58">
                  <c:v>1589.0</c:v>
                </c:pt>
                <c:pt idx="59">
                  <c:v>1094.5</c:v>
                </c:pt>
                <c:pt idx="60">
                  <c:v>1080.5</c:v>
                </c:pt>
                <c:pt idx="61">
                  <c:v>1448.0</c:v>
                </c:pt>
                <c:pt idx="62">
                  <c:v>1627.0</c:v>
                </c:pt>
                <c:pt idx="63">
                  <c:v>591.0</c:v>
                </c:pt>
                <c:pt idx="64">
                  <c:v>1101.5</c:v>
                </c:pt>
                <c:pt idx="65">
                  <c:v>1426.0</c:v>
                </c:pt>
                <c:pt idx="66">
                  <c:v>1619.0</c:v>
                </c:pt>
                <c:pt idx="67">
                  <c:v>1604.5</c:v>
                </c:pt>
                <c:pt idx="68">
                  <c:v>936.5</c:v>
                </c:pt>
                <c:pt idx="69">
                  <c:v>1478.0</c:v>
                </c:pt>
                <c:pt idx="70">
                  <c:v>1334.0</c:v>
                </c:pt>
                <c:pt idx="71">
                  <c:v>1685.0</c:v>
                </c:pt>
                <c:pt idx="72">
                  <c:v>1375.5</c:v>
                </c:pt>
                <c:pt idx="73">
                  <c:v>1562.0</c:v>
                </c:pt>
                <c:pt idx="74">
                  <c:v>1475.0</c:v>
                </c:pt>
                <c:pt idx="75">
                  <c:v>1499.0</c:v>
                </c:pt>
                <c:pt idx="76">
                  <c:v>969.0</c:v>
                </c:pt>
                <c:pt idx="77">
                  <c:v>1440.5</c:v>
                </c:pt>
                <c:pt idx="78">
                  <c:v>1564.0</c:v>
                </c:pt>
                <c:pt idx="79">
                  <c:v>1168.0</c:v>
                </c:pt>
                <c:pt idx="80">
                  <c:v>1187.0</c:v>
                </c:pt>
                <c:pt idx="81">
                  <c:v>1602.0</c:v>
                </c:pt>
                <c:pt idx="82">
                  <c:v>1395.5</c:v>
                </c:pt>
                <c:pt idx="83">
                  <c:v>1141.0</c:v>
                </c:pt>
                <c:pt idx="84">
                  <c:v>1065.5</c:v>
                </c:pt>
                <c:pt idx="85">
                  <c:v>1402.0</c:v>
                </c:pt>
                <c:pt idx="86">
                  <c:v>1459.5</c:v>
                </c:pt>
                <c:pt idx="87">
                  <c:v>1470.0</c:v>
                </c:pt>
                <c:pt idx="88">
                  <c:v>1601.0</c:v>
                </c:pt>
                <c:pt idx="89">
                  <c:v>1095.5</c:v>
                </c:pt>
                <c:pt idx="90">
                  <c:v>1288.0</c:v>
                </c:pt>
                <c:pt idx="91">
                  <c:v>1620.0</c:v>
                </c:pt>
                <c:pt idx="92">
                  <c:v>1340.5</c:v>
                </c:pt>
                <c:pt idx="93">
                  <c:v>1163.5</c:v>
                </c:pt>
                <c:pt idx="94">
                  <c:v>1553.0</c:v>
                </c:pt>
                <c:pt idx="95">
                  <c:v>1541.5</c:v>
                </c:pt>
                <c:pt idx="96">
                  <c:v>1099.0</c:v>
                </c:pt>
                <c:pt idx="97">
                  <c:v>1067.0</c:v>
                </c:pt>
                <c:pt idx="98">
                  <c:v>1559.0</c:v>
                </c:pt>
                <c:pt idx="99">
                  <c:v>1547.0</c:v>
                </c:pt>
                <c:pt idx="100">
                  <c:v>1155.0</c:v>
                </c:pt>
                <c:pt idx="101">
                  <c:v>1055.0</c:v>
                </c:pt>
                <c:pt idx="102">
                  <c:v>1637.0</c:v>
                </c:pt>
                <c:pt idx="103">
                  <c:v>1535.0</c:v>
                </c:pt>
                <c:pt idx="104">
                  <c:v>1231.0</c:v>
                </c:pt>
                <c:pt idx="105">
                  <c:v>1107.0</c:v>
                </c:pt>
                <c:pt idx="106">
                  <c:v>1557.5</c:v>
                </c:pt>
                <c:pt idx="107">
                  <c:v>1514.0</c:v>
                </c:pt>
                <c:pt idx="108">
                  <c:v>1428.0</c:v>
                </c:pt>
                <c:pt idx="109">
                  <c:v>1185.0</c:v>
                </c:pt>
                <c:pt idx="110">
                  <c:v>1164.0</c:v>
                </c:pt>
                <c:pt idx="111">
                  <c:v>1045.5</c:v>
                </c:pt>
                <c:pt idx="112">
                  <c:v>1422.0</c:v>
                </c:pt>
                <c:pt idx="113">
                  <c:v>1639.0</c:v>
                </c:pt>
                <c:pt idx="114">
                  <c:v>759.0</c:v>
                </c:pt>
                <c:pt idx="115">
                  <c:v>1438.5</c:v>
                </c:pt>
                <c:pt idx="116">
                  <c:v>1463.0</c:v>
                </c:pt>
                <c:pt idx="117">
                  <c:v>982.5</c:v>
                </c:pt>
                <c:pt idx="118">
                  <c:v>1152.5</c:v>
                </c:pt>
                <c:pt idx="119">
                  <c:v>1474.0</c:v>
                </c:pt>
                <c:pt idx="120">
                  <c:v>1393.0</c:v>
                </c:pt>
                <c:pt idx="121">
                  <c:v>1086.0</c:v>
                </c:pt>
                <c:pt idx="122">
                  <c:v>1091.0</c:v>
                </c:pt>
                <c:pt idx="123">
                  <c:v>1361.0</c:v>
                </c:pt>
                <c:pt idx="124">
                  <c:v>1649.5</c:v>
                </c:pt>
                <c:pt idx="125">
                  <c:v>1022.5</c:v>
                </c:pt>
                <c:pt idx="126">
                  <c:v>1153.0</c:v>
                </c:pt>
                <c:pt idx="127">
                  <c:v>1592.0</c:v>
                </c:pt>
                <c:pt idx="128">
                  <c:v>1442.0</c:v>
                </c:pt>
                <c:pt idx="129">
                  <c:v>1121.0</c:v>
                </c:pt>
                <c:pt idx="130">
                  <c:v>1157.5</c:v>
                </c:pt>
                <c:pt idx="131">
                  <c:v>1452.5</c:v>
                </c:pt>
                <c:pt idx="132">
                  <c:v>1465.0</c:v>
                </c:pt>
                <c:pt idx="133">
                  <c:v>1625.0</c:v>
                </c:pt>
                <c:pt idx="134">
                  <c:v>1577.5</c:v>
                </c:pt>
                <c:pt idx="135">
                  <c:v>1607.5</c:v>
                </c:pt>
                <c:pt idx="136">
                  <c:v>1121.5</c:v>
                </c:pt>
                <c:pt idx="137">
                  <c:v>1007.0</c:v>
                </c:pt>
                <c:pt idx="138">
                  <c:v>1491.0</c:v>
                </c:pt>
                <c:pt idx="139">
                  <c:v>1655.5</c:v>
                </c:pt>
                <c:pt idx="140">
                  <c:v>1093.0</c:v>
                </c:pt>
                <c:pt idx="141">
                  <c:v>1186.0</c:v>
                </c:pt>
              </c:numCache>
            </c:numRef>
          </c:val>
          <c:smooth val="0"/>
        </c:ser>
        <c:ser>
          <c:idx val="2"/>
          <c:order val="2"/>
          <c:tx>
            <c:strRef>
              <c:f>'Result-719032-query_86657.csv'!$D$1</c:f>
              <c:strCache>
                <c:ptCount val="1"/>
                <c:pt idx="0">
                  <c:v>p75</c:v>
                </c:pt>
              </c:strCache>
            </c:strRef>
          </c:tx>
          <c:marker>
            <c:symbol val="none"/>
          </c:marker>
          <c:cat>
            <c:numRef>
              <c:f>'Result-719032-query_86657.csv'!$A$2:$A$143</c:f>
              <c:numCache>
                <c:formatCode>m/d/yy</c:formatCode>
                <c:ptCount val="142"/>
                <c:pt idx="0">
                  <c:v>40119.0</c:v>
                </c:pt>
                <c:pt idx="1">
                  <c:v>40180.0</c:v>
                </c:pt>
                <c:pt idx="2">
                  <c:v>40190.0</c:v>
                </c:pt>
                <c:pt idx="3">
                  <c:v>40251.0</c:v>
                </c:pt>
                <c:pt idx="4">
                  <c:v>40142.0</c:v>
                </c:pt>
                <c:pt idx="5">
                  <c:v>40152.0</c:v>
                </c:pt>
                <c:pt idx="6">
                  <c:v>40213.0</c:v>
                </c:pt>
                <c:pt idx="7">
                  <c:v>40223.0</c:v>
                </c:pt>
                <c:pt idx="8">
                  <c:v>40171.0</c:v>
                </c:pt>
                <c:pt idx="9">
                  <c:v>40181.0</c:v>
                </c:pt>
                <c:pt idx="10">
                  <c:v>40242.0</c:v>
                </c:pt>
                <c:pt idx="11">
                  <c:v>40252.0</c:v>
                </c:pt>
                <c:pt idx="12">
                  <c:v>40167.0</c:v>
                </c:pt>
                <c:pt idx="13">
                  <c:v>40176.0</c:v>
                </c:pt>
                <c:pt idx="14">
                  <c:v>40177.0</c:v>
                </c:pt>
                <c:pt idx="15">
                  <c:v>40238.0</c:v>
                </c:pt>
                <c:pt idx="16">
                  <c:v>40248.0</c:v>
                </c:pt>
                <c:pt idx="17">
                  <c:v>40124.0</c:v>
                </c:pt>
                <c:pt idx="18">
                  <c:v>40134.0</c:v>
                </c:pt>
                <c:pt idx="19">
                  <c:v>40195.0</c:v>
                </c:pt>
                <c:pt idx="20">
                  <c:v>40205.0</c:v>
                </c:pt>
                <c:pt idx="21">
                  <c:v>40169.0</c:v>
                </c:pt>
                <c:pt idx="22">
                  <c:v>40179.0</c:v>
                </c:pt>
                <c:pt idx="23">
                  <c:v>40240.0</c:v>
                </c:pt>
                <c:pt idx="24">
                  <c:v>40250.0</c:v>
                </c:pt>
                <c:pt idx="25">
                  <c:v>40133.0</c:v>
                </c:pt>
                <c:pt idx="26">
                  <c:v>40143.0</c:v>
                </c:pt>
                <c:pt idx="27">
                  <c:v>40204.0</c:v>
                </c:pt>
                <c:pt idx="28">
                  <c:v>40214.0</c:v>
                </c:pt>
                <c:pt idx="29">
                  <c:v>40126.0</c:v>
                </c:pt>
                <c:pt idx="30">
                  <c:v>40187.0</c:v>
                </c:pt>
                <c:pt idx="31">
                  <c:v>40197.0</c:v>
                </c:pt>
                <c:pt idx="32">
                  <c:v>40258.0</c:v>
                </c:pt>
                <c:pt idx="33">
                  <c:v>40158.0</c:v>
                </c:pt>
                <c:pt idx="34">
                  <c:v>40168.0</c:v>
                </c:pt>
                <c:pt idx="35">
                  <c:v>40229.0</c:v>
                </c:pt>
                <c:pt idx="36">
                  <c:v>40239.0</c:v>
                </c:pt>
                <c:pt idx="37">
                  <c:v>40121.0</c:v>
                </c:pt>
                <c:pt idx="38">
                  <c:v>40182.0</c:v>
                </c:pt>
                <c:pt idx="39">
                  <c:v>40192.0</c:v>
                </c:pt>
                <c:pt idx="40">
                  <c:v>40253.0</c:v>
                </c:pt>
                <c:pt idx="41">
                  <c:v>40136.0</c:v>
                </c:pt>
                <c:pt idx="42">
                  <c:v>40146.0</c:v>
                </c:pt>
                <c:pt idx="43">
                  <c:v>40207.0</c:v>
                </c:pt>
                <c:pt idx="44">
                  <c:v>40217.0</c:v>
                </c:pt>
                <c:pt idx="45">
                  <c:v>40120.0</c:v>
                </c:pt>
                <c:pt idx="46">
                  <c:v>40130.0</c:v>
                </c:pt>
                <c:pt idx="47">
                  <c:v>40191.0</c:v>
                </c:pt>
                <c:pt idx="48">
                  <c:v>40201.0</c:v>
                </c:pt>
                <c:pt idx="49">
                  <c:v>40173.0</c:v>
                </c:pt>
                <c:pt idx="50">
                  <c:v>40183.0</c:v>
                </c:pt>
                <c:pt idx="51">
                  <c:v>40244.0</c:v>
                </c:pt>
                <c:pt idx="52">
                  <c:v>40254.0</c:v>
                </c:pt>
                <c:pt idx="53">
                  <c:v>40123.0</c:v>
                </c:pt>
                <c:pt idx="54">
                  <c:v>40184.0</c:v>
                </c:pt>
                <c:pt idx="55">
                  <c:v>40194.0</c:v>
                </c:pt>
                <c:pt idx="56">
                  <c:v>40255.0</c:v>
                </c:pt>
                <c:pt idx="57">
                  <c:v>40147.0</c:v>
                </c:pt>
                <c:pt idx="58">
                  <c:v>40157.0</c:v>
                </c:pt>
                <c:pt idx="59">
                  <c:v>40218.0</c:v>
                </c:pt>
                <c:pt idx="60">
                  <c:v>40228.0</c:v>
                </c:pt>
                <c:pt idx="61">
                  <c:v>40140.0</c:v>
                </c:pt>
                <c:pt idx="62">
                  <c:v>40150.0</c:v>
                </c:pt>
                <c:pt idx="63">
                  <c:v>40211.0</c:v>
                </c:pt>
                <c:pt idx="64">
                  <c:v>40221.0</c:v>
                </c:pt>
                <c:pt idx="65">
                  <c:v>40127.0</c:v>
                </c:pt>
                <c:pt idx="66">
                  <c:v>40137.0</c:v>
                </c:pt>
                <c:pt idx="67">
                  <c:v>40198.0</c:v>
                </c:pt>
                <c:pt idx="68">
                  <c:v>40208.0</c:v>
                </c:pt>
                <c:pt idx="69">
                  <c:v>40122.0</c:v>
                </c:pt>
                <c:pt idx="70">
                  <c:v>40132.0</c:v>
                </c:pt>
                <c:pt idx="71">
                  <c:v>40193.0</c:v>
                </c:pt>
                <c:pt idx="72">
                  <c:v>40203.0</c:v>
                </c:pt>
                <c:pt idx="73">
                  <c:v>40135.0</c:v>
                </c:pt>
                <c:pt idx="74">
                  <c:v>40145.0</c:v>
                </c:pt>
                <c:pt idx="75">
                  <c:v>40206.0</c:v>
                </c:pt>
                <c:pt idx="76">
                  <c:v>40216.0</c:v>
                </c:pt>
                <c:pt idx="77">
                  <c:v>40175.0</c:v>
                </c:pt>
                <c:pt idx="78">
                  <c:v>40185.0</c:v>
                </c:pt>
                <c:pt idx="79">
                  <c:v>40246.0</c:v>
                </c:pt>
                <c:pt idx="80">
                  <c:v>40256.0</c:v>
                </c:pt>
                <c:pt idx="81">
                  <c:v>40164.0</c:v>
                </c:pt>
                <c:pt idx="82">
                  <c:v>40174.0</c:v>
                </c:pt>
                <c:pt idx="83">
                  <c:v>40235.0</c:v>
                </c:pt>
                <c:pt idx="84">
                  <c:v>40245.0</c:v>
                </c:pt>
                <c:pt idx="85">
                  <c:v>40118.0</c:v>
                </c:pt>
                <c:pt idx="86">
                  <c:v>40128.0</c:v>
                </c:pt>
                <c:pt idx="87">
                  <c:v>40189.0</c:v>
                </c:pt>
                <c:pt idx="88">
                  <c:v>40199.0</c:v>
                </c:pt>
                <c:pt idx="89">
                  <c:v>40260.0</c:v>
                </c:pt>
                <c:pt idx="90">
                  <c:v>40125.0</c:v>
                </c:pt>
                <c:pt idx="91">
                  <c:v>40186.0</c:v>
                </c:pt>
                <c:pt idx="92">
                  <c:v>40196.0</c:v>
                </c:pt>
                <c:pt idx="93">
                  <c:v>40257.0</c:v>
                </c:pt>
                <c:pt idx="94">
                  <c:v>40151.0</c:v>
                </c:pt>
                <c:pt idx="95">
                  <c:v>40161.0</c:v>
                </c:pt>
                <c:pt idx="96">
                  <c:v>40222.0</c:v>
                </c:pt>
                <c:pt idx="97">
                  <c:v>40232.0</c:v>
                </c:pt>
                <c:pt idx="98">
                  <c:v>40149.0</c:v>
                </c:pt>
                <c:pt idx="99">
                  <c:v>40159.0</c:v>
                </c:pt>
                <c:pt idx="100">
                  <c:v>40220.0</c:v>
                </c:pt>
                <c:pt idx="101">
                  <c:v>40230.0</c:v>
                </c:pt>
                <c:pt idx="102">
                  <c:v>40138.0</c:v>
                </c:pt>
                <c:pt idx="103">
                  <c:v>40148.0</c:v>
                </c:pt>
                <c:pt idx="104">
                  <c:v>40209.0</c:v>
                </c:pt>
                <c:pt idx="105">
                  <c:v>40219.0</c:v>
                </c:pt>
                <c:pt idx="106">
                  <c:v>40117.0</c:v>
                </c:pt>
                <c:pt idx="107">
                  <c:v>40178.0</c:v>
                </c:pt>
                <c:pt idx="108">
                  <c:v>40188.0</c:v>
                </c:pt>
                <c:pt idx="109">
                  <c:v>40247.0</c:v>
                </c:pt>
                <c:pt idx="110">
                  <c:v>40249.0</c:v>
                </c:pt>
                <c:pt idx="111">
                  <c:v>40259.0</c:v>
                </c:pt>
                <c:pt idx="112">
                  <c:v>40131.0</c:v>
                </c:pt>
                <c:pt idx="113">
                  <c:v>40141.0</c:v>
                </c:pt>
                <c:pt idx="114">
                  <c:v>40212.0</c:v>
                </c:pt>
                <c:pt idx="115">
                  <c:v>40160.0</c:v>
                </c:pt>
                <c:pt idx="116">
                  <c:v>40170.0</c:v>
                </c:pt>
                <c:pt idx="117">
                  <c:v>40231.0</c:v>
                </c:pt>
                <c:pt idx="118">
                  <c:v>40241.0</c:v>
                </c:pt>
                <c:pt idx="119">
                  <c:v>40144.0</c:v>
                </c:pt>
                <c:pt idx="120">
                  <c:v>40154.0</c:v>
                </c:pt>
                <c:pt idx="121">
                  <c:v>40215.0</c:v>
                </c:pt>
                <c:pt idx="122">
                  <c:v>40225.0</c:v>
                </c:pt>
                <c:pt idx="123">
                  <c:v>40153.0</c:v>
                </c:pt>
                <c:pt idx="124">
                  <c:v>40163.0</c:v>
                </c:pt>
                <c:pt idx="125">
                  <c:v>40224.0</c:v>
                </c:pt>
                <c:pt idx="126">
                  <c:v>40234.0</c:v>
                </c:pt>
                <c:pt idx="127">
                  <c:v>40162.0</c:v>
                </c:pt>
                <c:pt idx="128">
                  <c:v>40172.0</c:v>
                </c:pt>
                <c:pt idx="129">
                  <c:v>40233.0</c:v>
                </c:pt>
                <c:pt idx="130">
                  <c:v>40243.0</c:v>
                </c:pt>
                <c:pt idx="131">
                  <c:v>40129.0</c:v>
                </c:pt>
                <c:pt idx="132">
                  <c:v>40139.0</c:v>
                </c:pt>
                <c:pt idx="133">
                  <c:v>40200.0</c:v>
                </c:pt>
                <c:pt idx="134">
                  <c:v>40156.0</c:v>
                </c:pt>
                <c:pt idx="135">
                  <c:v>40166.0</c:v>
                </c:pt>
                <c:pt idx="136">
                  <c:v>40227.0</c:v>
                </c:pt>
                <c:pt idx="137">
                  <c:v>40237.0</c:v>
                </c:pt>
                <c:pt idx="138">
                  <c:v>40155.0</c:v>
                </c:pt>
                <c:pt idx="139">
                  <c:v>40165.0</c:v>
                </c:pt>
                <c:pt idx="140">
                  <c:v>40226.0</c:v>
                </c:pt>
                <c:pt idx="141">
                  <c:v>40236.0</c:v>
                </c:pt>
              </c:numCache>
            </c:numRef>
          </c:cat>
          <c:val>
            <c:numRef>
              <c:f>'Result-719032-query_86657.csv'!$D$2:$D$143</c:f>
              <c:numCache>
                <c:formatCode>General</c:formatCode>
                <c:ptCount val="142"/>
                <c:pt idx="0">
                  <c:v>2300.75</c:v>
                </c:pt>
                <c:pt idx="1">
                  <c:v>2845.5</c:v>
                </c:pt>
                <c:pt idx="2">
                  <c:v>3517.0</c:v>
                </c:pt>
                <c:pt idx="3">
                  <c:v>1642.0</c:v>
                </c:pt>
                <c:pt idx="4">
                  <c:v>2662.0</c:v>
                </c:pt>
                <c:pt idx="5">
                  <c:v>2926.0</c:v>
                </c:pt>
                <c:pt idx="6">
                  <c:v>822.0</c:v>
                </c:pt>
                <c:pt idx="7">
                  <c:v>1377.75</c:v>
                </c:pt>
                <c:pt idx="8">
                  <c:v>2696.0</c:v>
                </c:pt>
                <c:pt idx="9">
                  <c:v>2493.0</c:v>
                </c:pt>
                <c:pt idx="10">
                  <c:v>2096.5</c:v>
                </c:pt>
                <c:pt idx="11">
                  <c:v>1812.0</c:v>
                </c:pt>
                <c:pt idx="12">
                  <c:v>2905.5</c:v>
                </c:pt>
                <c:pt idx="13">
                  <c:v>2330.25</c:v>
                </c:pt>
                <c:pt idx="14">
                  <c:v>2355.5</c:v>
                </c:pt>
                <c:pt idx="15">
                  <c:v>1645.5</c:v>
                </c:pt>
                <c:pt idx="16">
                  <c:v>1971.5</c:v>
                </c:pt>
                <c:pt idx="17">
                  <c:v>2359.75</c:v>
                </c:pt>
                <c:pt idx="18">
                  <c:v>2200.0</c:v>
                </c:pt>
                <c:pt idx="19">
                  <c:v>2696.75</c:v>
                </c:pt>
                <c:pt idx="20">
                  <c:v>14111.0</c:v>
                </c:pt>
                <c:pt idx="21">
                  <c:v>2806.5</c:v>
                </c:pt>
                <c:pt idx="22">
                  <c:v>2774.0</c:v>
                </c:pt>
                <c:pt idx="23">
                  <c:v>1918.25</c:v>
                </c:pt>
                <c:pt idx="24">
                  <c:v>2049.0</c:v>
                </c:pt>
                <c:pt idx="25">
                  <c:v>1833.0</c:v>
                </c:pt>
                <c:pt idx="26">
                  <c:v>3353.0</c:v>
                </c:pt>
                <c:pt idx="27">
                  <c:v>3604.75</c:v>
                </c:pt>
                <c:pt idx="28">
                  <c:v>1229.0</c:v>
                </c:pt>
                <c:pt idx="29">
                  <c:v>1910.5</c:v>
                </c:pt>
                <c:pt idx="30">
                  <c:v>3123.0</c:v>
                </c:pt>
                <c:pt idx="31">
                  <c:v>2894.5</c:v>
                </c:pt>
                <c:pt idx="32">
                  <c:v>1555.0</c:v>
                </c:pt>
                <c:pt idx="33">
                  <c:v>3089.75</c:v>
                </c:pt>
                <c:pt idx="34">
                  <c:v>2283.0</c:v>
                </c:pt>
                <c:pt idx="35">
                  <c:v>1950.0</c:v>
                </c:pt>
                <c:pt idx="36">
                  <c:v>1929.75</c:v>
                </c:pt>
                <c:pt idx="37">
                  <c:v>2925.0</c:v>
                </c:pt>
                <c:pt idx="38">
                  <c:v>2351.0</c:v>
                </c:pt>
                <c:pt idx="39">
                  <c:v>3462.75</c:v>
                </c:pt>
                <c:pt idx="40">
                  <c:v>2085.75</c:v>
                </c:pt>
                <c:pt idx="41">
                  <c:v>3370.5</c:v>
                </c:pt>
                <c:pt idx="42">
                  <c:v>3140.5</c:v>
                </c:pt>
                <c:pt idx="43">
                  <c:v>7379.0</c:v>
                </c:pt>
                <c:pt idx="44">
                  <c:v>1555.0</c:v>
                </c:pt>
                <c:pt idx="45">
                  <c:v>2766.25</c:v>
                </c:pt>
                <c:pt idx="46">
                  <c:v>2297.0</c:v>
                </c:pt>
                <c:pt idx="47">
                  <c:v>3365.25</c:v>
                </c:pt>
                <c:pt idx="48">
                  <c:v>3143.0</c:v>
                </c:pt>
                <c:pt idx="49">
                  <c:v>2562.75</c:v>
                </c:pt>
                <c:pt idx="50">
                  <c:v>3086.75</c:v>
                </c:pt>
                <c:pt idx="51">
                  <c:v>1387.75</c:v>
                </c:pt>
                <c:pt idx="52">
                  <c:v>2026.0</c:v>
                </c:pt>
                <c:pt idx="53">
                  <c:v>2548.75</c:v>
                </c:pt>
                <c:pt idx="54">
                  <c:v>3433.0</c:v>
                </c:pt>
                <c:pt idx="55">
                  <c:v>3066.25</c:v>
                </c:pt>
                <c:pt idx="56">
                  <c:v>1983.0</c:v>
                </c:pt>
                <c:pt idx="57">
                  <c:v>2768.5</c:v>
                </c:pt>
                <c:pt idx="58">
                  <c:v>3158.0</c:v>
                </c:pt>
                <c:pt idx="59">
                  <c:v>1772.5</c:v>
                </c:pt>
                <c:pt idx="60">
                  <c:v>1891.5</c:v>
                </c:pt>
                <c:pt idx="61">
                  <c:v>2446.0</c:v>
                </c:pt>
                <c:pt idx="62">
                  <c:v>3435.0</c:v>
                </c:pt>
                <c:pt idx="63">
                  <c:v>1190.0</c:v>
                </c:pt>
                <c:pt idx="64">
                  <c:v>1774.75</c:v>
                </c:pt>
                <c:pt idx="65">
                  <c:v>2289.0</c:v>
                </c:pt>
                <c:pt idx="66">
                  <c:v>3079.25</c:v>
                </c:pt>
                <c:pt idx="67">
                  <c:v>3357.75</c:v>
                </c:pt>
                <c:pt idx="68">
                  <c:v>5736.0</c:v>
                </c:pt>
                <c:pt idx="69">
                  <c:v>2615.5</c:v>
                </c:pt>
                <c:pt idx="70">
                  <c:v>2350.25</c:v>
                </c:pt>
                <c:pt idx="71">
                  <c:v>3451.5</c:v>
                </c:pt>
                <c:pt idx="72">
                  <c:v>1890.25</c:v>
                </c:pt>
                <c:pt idx="73">
                  <c:v>2851.5</c:v>
                </c:pt>
                <c:pt idx="74">
                  <c:v>2689.5</c:v>
                </c:pt>
                <c:pt idx="75">
                  <c:v>5491.0</c:v>
                </c:pt>
                <c:pt idx="76">
                  <c:v>1416.75</c:v>
                </c:pt>
                <c:pt idx="77">
                  <c:v>2147.5</c:v>
                </c:pt>
                <c:pt idx="78">
                  <c:v>2844.0</c:v>
                </c:pt>
                <c:pt idx="79">
                  <c:v>1982.5</c:v>
                </c:pt>
                <c:pt idx="80">
                  <c:v>1999.0</c:v>
                </c:pt>
                <c:pt idx="81">
                  <c:v>3218.0</c:v>
                </c:pt>
                <c:pt idx="82">
                  <c:v>3012.5</c:v>
                </c:pt>
                <c:pt idx="83">
                  <c:v>1927.0</c:v>
                </c:pt>
                <c:pt idx="84">
                  <c:v>1651.25</c:v>
                </c:pt>
                <c:pt idx="85">
                  <c:v>2651.25</c:v>
                </c:pt>
                <c:pt idx="86">
                  <c:v>2600.75</c:v>
                </c:pt>
                <c:pt idx="87">
                  <c:v>2240.0</c:v>
                </c:pt>
                <c:pt idx="88">
                  <c:v>3255.0</c:v>
                </c:pt>
                <c:pt idx="89">
                  <c:v>1640.25</c:v>
                </c:pt>
                <c:pt idx="90">
                  <c:v>1917.0</c:v>
                </c:pt>
                <c:pt idx="91">
                  <c:v>2979.5</c:v>
                </c:pt>
                <c:pt idx="92">
                  <c:v>2214.75</c:v>
                </c:pt>
                <c:pt idx="93">
                  <c:v>1932.5</c:v>
                </c:pt>
                <c:pt idx="94">
                  <c:v>3022.0</c:v>
                </c:pt>
                <c:pt idx="95">
                  <c:v>2822.0</c:v>
                </c:pt>
                <c:pt idx="96">
                  <c:v>1758.0</c:v>
                </c:pt>
                <c:pt idx="97">
                  <c:v>1792.0</c:v>
                </c:pt>
                <c:pt idx="98">
                  <c:v>2972.0</c:v>
                </c:pt>
                <c:pt idx="99">
                  <c:v>2825.5</c:v>
                </c:pt>
                <c:pt idx="100">
                  <c:v>2030.0</c:v>
                </c:pt>
                <c:pt idx="101">
                  <c:v>1696.0</c:v>
                </c:pt>
                <c:pt idx="102">
                  <c:v>3241.5</c:v>
                </c:pt>
                <c:pt idx="103">
                  <c:v>3028.0</c:v>
                </c:pt>
                <c:pt idx="104">
                  <c:v>1446.5</c:v>
                </c:pt>
                <c:pt idx="105">
                  <c:v>1805.0</c:v>
                </c:pt>
                <c:pt idx="106">
                  <c:v>2684.0</c:v>
                </c:pt>
                <c:pt idx="107">
                  <c:v>3126.0</c:v>
                </c:pt>
                <c:pt idx="108">
                  <c:v>2220.0</c:v>
                </c:pt>
                <c:pt idx="109">
                  <c:v>2089.0</c:v>
                </c:pt>
                <c:pt idx="110">
                  <c:v>2121.0</c:v>
                </c:pt>
                <c:pt idx="111">
                  <c:v>1420.75</c:v>
                </c:pt>
                <c:pt idx="112">
                  <c:v>2263.0</c:v>
                </c:pt>
                <c:pt idx="113">
                  <c:v>3079.0</c:v>
                </c:pt>
                <c:pt idx="114">
                  <c:v>876.75</c:v>
                </c:pt>
                <c:pt idx="115">
                  <c:v>2522.5</c:v>
                </c:pt>
                <c:pt idx="116">
                  <c:v>2285.0</c:v>
                </c:pt>
                <c:pt idx="117">
                  <c:v>1387.75</c:v>
                </c:pt>
                <c:pt idx="118">
                  <c:v>1972.75</c:v>
                </c:pt>
                <c:pt idx="119">
                  <c:v>2661.0</c:v>
                </c:pt>
                <c:pt idx="120">
                  <c:v>2036.0</c:v>
                </c:pt>
                <c:pt idx="121">
                  <c:v>1866.5</c:v>
                </c:pt>
                <c:pt idx="122">
                  <c:v>1936.0</c:v>
                </c:pt>
                <c:pt idx="123">
                  <c:v>1975.0</c:v>
                </c:pt>
                <c:pt idx="124">
                  <c:v>3348.5</c:v>
                </c:pt>
                <c:pt idx="125">
                  <c:v>1409.75</c:v>
                </c:pt>
                <c:pt idx="126">
                  <c:v>2015.5</c:v>
                </c:pt>
                <c:pt idx="127">
                  <c:v>3351.75</c:v>
                </c:pt>
                <c:pt idx="128">
                  <c:v>2293.0</c:v>
                </c:pt>
                <c:pt idx="129">
                  <c:v>1911.0</c:v>
                </c:pt>
                <c:pt idx="130">
                  <c:v>2082.75</c:v>
                </c:pt>
                <c:pt idx="131">
                  <c:v>2422.25</c:v>
                </c:pt>
                <c:pt idx="132">
                  <c:v>2722.25</c:v>
                </c:pt>
                <c:pt idx="133">
                  <c:v>3381.0</c:v>
                </c:pt>
                <c:pt idx="134">
                  <c:v>3303.0</c:v>
                </c:pt>
                <c:pt idx="135">
                  <c:v>3507.25</c:v>
                </c:pt>
                <c:pt idx="136">
                  <c:v>1913.5</c:v>
                </c:pt>
                <c:pt idx="137">
                  <c:v>1427.0</c:v>
                </c:pt>
                <c:pt idx="138">
                  <c:v>2911.5</c:v>
                </c:pt>
                <c:pt idx="139">
                  <c:v>3475.75</c:v>
                </c:pt>
                <c:pt idx="140">
                  <c:v>1916.75</c:v>
                </c:pt>
                <c:pt idx="141">
                  <c:v>2139.0</c:v>
                </c:pt>
              </c:numCache>
            </c:numRef>
          </c:val>
          <c:smooth val="0"/>
        </c:ser>
        <c:ser>
          <c:idx val="3"/>
          <c:order val="3"/>
          <c:tx>
            <c:strRef>
              <c:f>'Result-719032-query_86657.csv'!$E$1</c:f>
              <c:strCache>
                <c:ptCount val="1"/>
                <c:pt idx="0">
                  <c:v>p90</c:v>
                </c:pt>
              </c:strCache>
            </c:strRef>
          </c:tx>
          <c:marker>
            <c:symbol val="none"/>
          </c:marker>
          <c:cat>
            <c:numRef>
              <c:f>'Result-719032-query_86657.csv'!$A$2:$A$143</c:f>
              <c:numCache>
                <c:formatCode>m/d/yy</c:formatCode>
                <c:ptCount val="142"/>
                <c:pt idx="0">
                  <c:v>40119.0</c:v>
                </c:pt>
                <c:pt idx="1">
                  <c:v>40180.0</c:v>
                </c:pt>
                <c:pt idx="2">
                  <c:v>40190.0</c:v>
                </c:pt>
                <c:pt idx="3">
                  <c:v>40251.0</c:v>
                </c:pt>
                <c:pt idx="4">
                  <c:v>40142.0</c:v>
                </c:pt>
                <c:pt idx="5">
                  <c:v>40152.0</c:v>
                </c:pt>
                <c:pt idx="6">
                  <c:v>40213.0</c:v>
                </c:pt>
                <c:pt idx="7">
                  <c:v>40223.0</c:v>
                </c:pt>
                <c:pt idx="8">
                  <c:v>40171.0</c:v>
                </c:pt>
                <c:pt idx="9">
                  <c:v>40181.0</c:v>
                </c:pt>
                <c:pt idx="10">
                  <c:v>40242.0</c:v>
                </c:pt>
                <c:pt idx="11">
                  <c:v>40252.0</c:v>
                </c:pt>
                <c:pt idx="12">
                  <c:v>40167.0</c:v>
                </c:pt>
                <c:pt idx="13">
                  <c:v>40176.0</c:v>
                </c:pt>
                <c:pt idx="14">
                  <c:v>40177.0</c:v>
                </c:pt>
                <c:pt idx="15">
                  <c:v>40238.0</c:v>
                </c:pt>
                <c:pt idx="16">
                  <c:v>40248.0</c:v>
                </c:pt>
                <c:pt idx="17">
                  <c:v>40124.0</c:v>
                </c:pt>
                <c:pt idx="18">
                  <c:v>40134.0</c:v>
                </c:pt>
                <c:pt idx="19">
                  <c:v>40195.0</c:v>
                </c:pt>
                <c:pt idx="20">
                  <c:v>40205.0</c:v>
                </c:pt>
                <c:pt idx="21">
                  <c:v>40169.0</c:v>
                </c:pt>
                <c:pt idx="22">
                  <c:v>40179.0</c:v>
                </c:pt>
                <c:pt idx="23">
                  <c:v>40240.0</c:v>
                </c:pt>
                <c:pt idx="24">
                  <c:v>40250.0</c:v>
                </c:pt>
                <c:pt idx="25">
                  <c:v>40133.0</c:v>
                </c:pt>
                <c:pt idx="26">
                  <c:v>40143.0</c:v>
                </c:pt>
                <c:pt idx="27">
                  <c:v>40204.0</c:v>
                </c:pt>
                <c:pt idx="28">
                  <c:v>40214.0</c:v>
                </c:pt>
                <c:pt idx="29">
                  <c:v>40126.0</c:v>
                </c:pt>
                <c:pt idx="30">
                  <c:v>40187.0</c:v>
                </c:pt>
                <c:pt idx="31">
                  <c:v>40197.0</c:v>
                </c:pt>
                <c:pt idx="32">
                  <c:v>40258.0</c:v>
                </c:pt>
                <c:pt idx="33">
                  <c:v>40158.0</c:v>
                </c:pt>
                <c:pt idx="34">
                  <c:v>40168.0</c:v>
                </c:pt>
                <c:pt idx="35">
                  <c:v>40229.0</c:v>
                </c:pt>
                <c:pt idx="36">
                  <c:v>40239.0</c:v>
                </c:pt>
                <c:pt idx="37">
                  <c:v>40121.0</c:v>
                </c:pt>
                <c:pt idx="38">
                  <c:v>40182.0</c:v>
                </c:pt>
                <c:pt idx="39">
                  <c:v>40192.0</c:v>
                </c:pt>
                <c:pt idx="40">
                  <c:v>40253.0</c:v>
                </c:pt>
                <c:pt idx="41">
                  <c:v>40136.0</c:v>
                </c:pt>
                <c:pt idx="42">
                  <c:v>40146.0</c:v>
                </c:pt>
                <c:pt idx="43">
                  <c:v>40207.0</c:v>
                </c:pt>
                <c:pt idx="44">
                  <c:v>40217.0</c:v>
                </c:pt>
                <c:pt idx="45">
                  <c:v>40120.0</c:v>
                </c:pt>
                <c:pt idx="46">
                  <c:v>40130.0</c:v>
                </c:pt>
                <c:pt idx="47">
                  <c:v>40191.0</c:v>
                </c:pt>
                <c:pt idx="48">
                  <c:v>40201.0</c:v>
                </c:pt>
                <c:pt idx="49">
                  <c:v>40173.0</c:v>
                </c:pt>
                <c:pt idx="50">
                  <c:v>40183.0</c:v>
                </c:pt>
                <c:pt idx="51">
                  <c:v>40244.0</c:v>
                </c:pt>
                <c:pt idx="52">
                  <c:v>40254.0</c:v>
                </c:pt>
                <c:pt idx="53">
                  <c:v>40123.0</c:v>
                </c:pt>
                <c:pt idx="54">
                  <c:v>40184.0</c:v>
                </c:pt>
                <c:pt idx="55">
                  <c:v>40194.0</c:v>
                </c:pt>
                <c:pt idx="56">
                  <c:v>40255.0</c:v>
                </c:pt>
                <c:pt idx="57">
                  <c:v>40147.0</c:v>
                </c:pt>
                <c:pt idx="58">
                  <c:v>40157.0</c:v>
                </c:pt>
                <c:pt idx="59">
                  <c:v>40218.0</c:v>
                </c:pt>
                <c:pt idx="60">
                  <c:v>40228.0</c:v>
                </c:pt>
                <c:pt idx="61">
                  <c:v>40140.0</c:v>
                </c:pt>
                <c:pt idx="62">
                  <c:v>40150.0</c:v>
                </c:pt>
                <c:pt idx="63">
                  <c:v>40211.0</c:v>
                </c:pt>
                <c:pt idx="64">
                  <c:v>40221.0</c:v>
                </c:pt>
                <c:pt idx="65">
                  <c:v>40127.0</c:v>
                </c:pt>
                <c:pt idx="66">
                  <c:v>40137.0</c:v>
                </c:pt>
                <c:pt idx="67">
                  <c:v>40198.0</c:v>
                </c:pt>
                <c:pt idx="68">
                  <c:v>40208.0</c:v>
                </c:pt>
                <c:pt idx="69">
                  <c:v>40122.0</c:v>
                </c:pt>
                <c:pt idx="70">
                  <c:v>40132.0</c:v>
                </c:pt>
                <c:pt idx="71">
                  <c:v>40193.0</c:v>
                </c:pt>
                <c:pt idx="72">
                  <c:v>40203.0</c:v>
                </c:pt>
                <c:pt idx="73">
                  <c:v>40135.0</c:v>
                </c:pt>
                <c:pt idx="74">
                  <c:v>40145.0</c:v>
                </c:pt>
                <c:pt idx="75">
                  <c:v>40206.0</c:v>
                </c:pt>
                <c:pt idx="76">
                  <c:v>40216.0</c:v>
                </c:pt>
                <c:pt idx="77">
                  <c:v>40175.0</c:v>
                </c:pt>
                <c:pt idx="78">
                  <c:v>40185.0</c:v>
                </c:pt>
                <c:pt idx="79">
                  <c:v>40246.0</c:v>
                </c:pt>
                <c:pt idx="80">
                  <c:v>40256.0</c:v>
                </c:pt>
                <c:pt idx="81">
                  <c:v>40164.0</c:v>
                </c:pt>
                <c:pt idx="82">
                  <c:v>40174.0</c:v>
                </c:pt>
                <c:pt idx="83">
                  <c:v>40235.0</c:v>
                </c:pt>
                <c:pt idx="84">
                  <c:v>40245.0</c:v>
                </c:pt>
                <c:pt idx="85">
                  <c:v>40118.0</c:v>
                </c:pt>
                <c:pt idx="86">
                  <c:v>40128.0</c:v>
                </c:pt>
                <c:pt idx="87">
                  <c:v>40189.0</c:v>
                </c:pt>
                <c:pt idx="88">
                  <c:v>40199.0</c:v>
                </c:pt>
                <c:pt idx="89">
                  <c:v>40260.0</c:v>
                </c:pt>
                <c:pt idx="90">
                  <c:v>40125.0</c:v>
                </c:pt>
                <c:pt idx="91">
                  <c:v>40186.0</c:v>
                </c:pt>
                <c:pt idx="92">
                  <c:v>40196.0</c:v>
                </c:pt>
                <c:pt idx="93">
                  <c:v>40257.0</c:v>
                </c:pt>
                <c:pt idx="94">
                  <c:v>40151.0</c:v>
                </c:pt>
                <c:pt idx="95">
                  <c:v>40161.0</c:v>
                </c:pt>
                <c:pt idx="96">
                  <c:v>40222.0</c:v>
                </c:pt>
                <c:pt idx="97">
                  <c:v>40232.0</c:v>
                </c:pt>
                <c:pt idx="98">
                  <c:v>40149.0</c:v>
                </c:pt>
                <c:pt idx="99">
                  <c:v>40159.0</c:v>
                </c:pt>
                <c:pt idx="100">
                  <c:v>40220.0</c:v>
                </c:pt>
                <c:pt idx="101">
                  <c:v>40230.0</c:v>
                </c:pt>
                <c:pt idx="102">
                  <c:v>40138.0</c:v>
                </c:pt>
                <c:pt idx="103">
                  <c:v>40148.0</c:v>
                </c:pt>
                <c:pt idx="104">
                  <c:v>40209.0</c:v>
                </c:pt>
                <c:pt idx="105">
                  <c:v>40219.0</c:v>
                </c:pt>
                <c:pt idx="106">
                  <c:v>40117.0</c:v>
                </c:pt>
                <c:pt idx="107">
                  <c:v>40178.0</c:v>
                </c:pt>
                <c:pt idx="108">
                  <c:v>40188.0</c:v>
                </c:pt>
                <c:pt idx="109">
                  <c:v>40247.0</c:v>
                </c:pt>
                <c:pt idx="110">
                  <c:v>40249.0</c:v>
                </c:pt>
                <c:pt idx="111">
                  <c:v>40259.0</c:v>
                </c:pt>
                <c:pt idx="112">
                  <c:v>40131.0</c:v>
                </c:pt>
                <c:pt idx="113">
                  <c:v>40141.0</c:v>
                </c:pt>
                <c:pt idx="114">
                  <c:v>40212.0</c:v>
                </c:pt>
                <c:pt idx="115">
                  <c:v>40160.0</c:v>
                </c:pt>
                <c:pt idx="116">
                  <c:v>40170.0</c:v>
                </c:pt>
                <c:pt idx="117">
                  <c:v>40231.0</c:v>
                </c:pt>
                <c:pt idx="118">
                  <c:v>40241.0</c:v>
                </c:pt>
                <c:pt idx="119">
                  <c:v>40144.0</c:v>
                </c:pt>
                <c:pt idx="120">
                  <c:v>40154.0</c:v>
                </c:pt>
                <c:pt idx="121">
                  <c:v>40215.0</c:v>
                </c:pt>
                <c:pt idx="122">
                  <c:v>40225.0</c:v>
                </c:pt>
                <c:pt idx="123">
                  <c:v>40153.0</c:v>
                </c:pt>
                <c:pt idx="124">
                  <c:v>40163.0</c:v>
                </c:pt>
                <c:pt idx="125">
                  <c:v>40224.0</c:v>
                </c:pt>
                <c:pt idx="126">
                  <c:v>40234.0</c:v>
                </c:pt>
                <c:pt idx="127">
                  <c:v>40162.0</c:v>
                </c:pt>
                <c:pt idx="128">
                  <c:v>40172.0</c:v>
                </c:pt>
                <c:pt idx="129">
                  <c:v>40233.0</c:v>
                </c:pt>
                <c:pt idx="130">
                  <c:v>40243.0</c:v>
                </c:pt>
                <c:pt idx="131">
                  <c:v>40129.0</c:v>
                </c:pt>
                <c:pt idx="132">
                  <c:v>40139.0</c:v>
                </c:pt>
                <c:pt idx="133">
                  <c:v>40200.0</c:v>
                </c:pt>
                <c:pt idx="134">
                  <c:v>40156.0</c:v>
                </c:pt>
                <c:pt idx="135">
                  <c:v>40166.0</c:v>
                </c:pt>
                <c:pt idx="136">
                  <c:v>40227.0</c:v>
                </c:pt>
                <c:pt idx="137">
                  <c:v>40237.0</c:v>
                </c:pt>
                <c:pt idx="138">
                  <c:v>40155.0</c:v>
                </c:pt>
                <c:pt idx="139">
                  <c:v>40165.0</c:v>
                </c:pt>
                <c:pt idx="140">
                  <c:v>40226.0</c:v>
                </c:pt>
                <c:pt idx="141">
                  <c:v>40236.0</c:v>
                </c:pt>
              </c:numCache>
            </c:numRef>
          </c:cat>
          <c:val>
            <c:numRef>
              <c:f>'Result-719032-query_86657.csv'!$E$2:$E$143</c:f>
              <c:numCache>
                <c:formatCode>General</c:formatCode>
                <c:ptCount val="142"/>
                <c:pt idx="0">
                  <c:v>6837.9</c:v>
                </c:pt>
                <c:pt idx="1">
                  <c:v>7037.5</c:v>
                </c:pt>
                <c:pt idx="2">
                  <c:v>7415.0</c:v>
                </c:pt>
                <c:pt idx="3">
                  <c:v>3660.5</c:v>
                </c:pt>
                <c:pt idx="4">
                  <c:v>6571.20000000001</c:v>
                </c:pt>
                <c:pt idx="5">
                  <c:v>6815.9</c:v>
                </c:pt>
                <c:pt idx="6">
                  <c:v>1313.0</c:v>
                </c:pt>
                <c:pt idx="7">
                  <c:v>3393.4</c:v>
                </c:pt>
                <c:pt idx="8">
                  <c:v>6259.0</c:v>
                </c:pt>
                <c:pt idx="9">
                  <c:v>7367.6</c:v>
                </c:pt>
                <c:pt idx="10">
                  <c:v>3640.5</c:v>
                </c:pt>
                <c:pt idx="11">
                  <c:v>3793.6</c:v>
                </c:pt>
                <c:pt idx="12">
                  <c:v>10991.7</c:v>
                </c:pt>
                <c:pt idx="13">
                  <c:v>5991.2</c:v>
                </c:pt>
                <c:pt idx="14">
                  <c:v>6698.8</c:v>
                </c:pt>
                <c:pt idx="15">
                  <c:v>3528.8</c:v>
                </c:pt>
                <c:pt idx="16">
                  <c:v>3706.5</c:v>
                </c:pt>
                <c:pt idx="17">
                  <c:v>6846.0</c:v>
                </c:pt>
                <c:pt idx="18">
                  <c:v>5568.0</c:v>
                </c:pt>
                <c:pt idx="19">
                  <c:v>7225.2</c:v>
                </c:pt>
                <c:pt idx="20">
                  <c:v>19086.0</c:v>
                </c:pt>
                <c:pt idx="21">
                  <c:v>6407.2</c:v>
                </c:pt>
                <c:pt idx="22">
                  <c:v>7651.2</c:v>
                </c:pt>
                <c:pt idx="23">
                  <c:v>3628.0</c:v>
                </c:pt>
                <c:pt idx="24">
                  <c:v>3587.0</c:v>
                </c:pt>
                <c:pt idx="25">
                  <c:v>3597.4</c:v>
                </c:pt>
                <c:pt idx="26">
                  <c:v>7813.20000000001</c:v>
                </c:pt>
                <c:pt idx="27">
                  <c:v>6213.6</c:v>
                </c:pt>
                <c:pt idx="28">
                  <c:v>2351.0</c:v>
                </c:pt>
                <c:pt idx="29">
                  <c:v>6896.8</c:v>
                </c:pt>
                <c:pt idx="30">
                  <c:v>7758.8</c:v>
                </c:pt>
                <c:pt idx="31">
                  <c:v>6307.2</c:v>
                </c:pt>
                <c:pt idx="32">
                  <c:v>3203.4</c:v>
                </c:pt>
                <c:pt idx="33">
                  <c:v>7437.8</c:v>
                </c:pt>
                <c:pt idx="34">
                  <c:v>8437.0</c:v>
                </c:pt>
                <c:pt idx="35">
                  <c:v>3565.2</c:v>
                </c:pt>
                <c:pt idx="36">
                  <c:v>3529.1</c:v>
                </c:pt>
                <c:pt idx="37">
                  <c:v>7071.40000000001</c:v>
                </c:pt>
                <c:pt idx="38">
                  <c:v>7864.1</c:v>
                </c:pt>
                <c:pt idx="39">
                  <c:v>9711.799999999996</c:v>
                </c:pt>
                <c:pt idx="40">
                  <c:v>3656.7</c:v>
                </c:pt>
                <c:pt idx="41">
                  <c:v>7997.8</c:v>
                </c:pt>
                <c:pt idx="42">
                  <c:v>8835.5</c:v>
                </c:pt>
                <c:pt idx="43">
                  <c:v>14501.6</c:v>
                </c:pt>
                <c:pt idx="44">
                  <c:v>2985.0</c:v>
                </c:pt>
                <c:pt idx="45">
                  <c:v>6128.5</c:v>
                </c:pt>
                <c:pt idx="46">
                  <c:v>5763.2</c:v>
                </c:pt>
                <c:pt idx="47">
                  <c:v>8522.70000000002</c:v>
                </c:pt>
                <c:pt idx="48">
                  <c:v>6905.8</c:v>
                </c:pt>
                <c:pt idx="49">
                  <c:v>6105.0</c:v>
                </c:pt>
                <c:pt idx="50">
                  <c:v>7572.7</c:v>
                </c:pt>
                <c:pt idx="51">
                  <c:v>2768.0</c:v>
                </c:pt>
                <c:pt idx="52">
                  <c:v>3647.6</c:v>
                </c:pt>
                <c:pt idx="53">
                  <c:v>6722.3</c:v>
                </c:pt>
                <c:pt idx="54">
                  <c:v>8500.0</c:v>
                </c:pt>
                <c:pt idx="55">
                  <c:v>7063.4</c:v>
                </c:pt>
                <c:pt idx="56">
                  <c:v>3666.0</c:v>
                </c:pt>
                <c:pt idx="57">
                  <c:v>7274.2</c:v>
                </c:pt>
                <c:pt idx="58">
                  <c:v>7570.2</c:v>
                </c:pt>
                <c:pt idx="59">
                  <c:v>3523.5</c:v>
                </c:pt>
                <c:pt idx="60">
                  <c:v>3647.8</c:v>
                </c:pt>
                <c:pt idx="61">
                  <c:v>7039.0</c:v>
                </c:pt>
                <c:pt idx="62">
                  <c:v>8176.0</c:v>
                </c:pt>
                <c:pt idx="63">
                  <c:v>1549.4</c:v>
                </c:pt>
                <c:pt idx="64">
                  <c:v>3428.9</c:v>
                </c:pt>
                <c:pt idx="65">
                  <c:v>5797.2</c:v>
                </c:pt>
                <c:pt idx="66">
                  <c:v>7179.90000000002</c:v>
                </c:pt>
                <c:pt idx="67">
                  <c:v>7761.9</c:v>
                </c:pt>
                <c:pt idx="68">
                  <c:v>14250.0</c:v>
                </c:pt>
                <c:pt idx="69">
                  <c:v>6942.8</c:v>
                </c:pt>
                <c:pt idx="70">
                  <c:v>7102.5</c:v>
                </c:pt>
                <c:pt idx="71">
                  <c:v>8252.6</c:v>
                </c:pt>
                <c:pt idx="72">
                  <c:v>5568.5</c:v>
                </c:pt>
                <c:pt idx="73">
                  <c:v>6910.4</c:v>
                </c:pt>
                <c:pt idx="74">
                  <c:v>6020.20000000001</c:v>
                </c:pt>
                <c:pt idx="75">
                  <c:v>5959.0</c:v>
                </c:pt>
                <c:pt idx="76">
                  <c:v>2833.3</c:v>
                </c:pt>
                <c:pt idx="77">
                  <c:v>6303.7</c:v>
                </c:pt>
                <c:pt idx="78">
                  <c:v>6474.6</c:v>
                </c:pt>
                <c:pt idx="79">
                  <c:v>3638.0</c:v>
                </c:pt>
                <c:pt idx="80">
                  <c:v>3628.0</c:v>
                </c:pt>
                <c:pt idx="81">
                  <c:v>8714.60000000001</c:v>
                </c:pt>
                <c:pt idx="82">
                  <c:v>9182.7</c:v>
                </c:pt>
                <c:pt idx="83">
                  <c:v>3605.6</c:v>
                </c:pt>
                <c:pt idx="84">
                  <c:v>3443.4</c:v>
                </c:pt>
                <c:pt idx="85">
                  <c:v>6624.30000000001</c:v>
                </c:pt>
                <c:pt idx="86">
                  <c:v>6773.1</c:v>
                </c:pt>
                <c:pt idx="87">
                  <c:v>5674.9</c:v>
                </c:pt>
                <c:pt idx="88">
                  <c:v>7122.0</c:v>
                </c:pt>
                <c:pt idx="89">
                  <c:v>3299.3</c:v>
                </c:pt>
                <c:pt idx="90">
                  <c:v>6137.0</c:v>
                </c:pt>
                <c:pt idx="91">
                  <c:v>8308.00000000001</c:v>
                </c:pt>
                <c:pt idx="92">
                  <c:v>5111.5</c:v>
                </c:pt>
                <c:pt idx="93">
                  <c:v>3638.0</c:v>
                </c:pt>
                <c:pt idx="94">
                  <c:v>8117.0</c:v>
                </c:pt>
                <c:pt idx="95">
                  <c:v>10624.6</c:v>
                </c:pt>
                <c:pt idx="96">
                  <c:v>3344.4</c:v>
                </c:pt>
                <c:pt idx="97">
                  <c:v>3502.0</c:v>
                </c:pt>
                <c:pt idx="98">
                  <c:v>7292.0</c:v>
                </c:pt>
                <c:pt idx="99">
                  <c:v>6955.0</c:v>
                </c:pt>
                <c:pt idx="100">
                  <c:v>3589.6</c:v>
                </c:pt>
                <c:pt idx="101">
                  <c:v>3592.8</c:v>
                </c:pt>
                <c:pt idx="102">
                  <c:v>7289.6</c:v>
                </c:pt>
                <c:pt idx="103">
                  <c:v>7133.8</c:v>
                </c:pt>
                <c:pt idx="104">
                  <c:v>1575.8</c:v>
                </c:pt>
                <c:pt idx="105">
                  <c:v>3569.6</c:v>
                </c:pt>
                <c:pt idx="106">
                  <c:v>6401.8</c:v>
                </c:pt>
                <c:pt idx="107">
                  <c:v>8417.4</c:v>
                </c:pt>
                <c:pt idx="108">
                  <c:v>5621.4</c:v>
                </c:pt>
                <c:pt idx="109">
                  <c:v>3707.2</c:v>
                </c:pt>
                <c:pt idx="110">
                  <c:v>3755.8</c:v>
                </c:pt>
                <c:pt idx="111">
                  <c:v>3368.9</c:v>
                </c:pt>
                <c:pt idx="112">
                  <c:v>7105.6</c:v>
                </c:pt>
                <c:pt idx="113">
                  <c:v>7006.0</c:v>
                </c:pt>
                <c:pt idx="114">
                  <c:v>1122.0</c:v>
                </c:pt>
                <c:pt idx="115">
                  <c:v>6088.4</c:v>
                </c:pt>
                <c:pt idx="116">
                  <c:v>6074.8</c:v>
                </c:pt>
                <c:pt idx="117">
                  <c:v>3041.5</c:v>
                </c:pt>
                <c:pt idx="118">
                  <c:v>3528.7</c:v>
                </c:pt>
                <c:pt idx="119">
                  <c:v>5933.8</c:v>
                </c:pt>
                <c:pt idx="120">
                  <c:v>5507.0</c:v>
                </c:pt>
                <c:pt idx="121">
                  <c:v>3626.0</c:v>
                </c:pt>
                <c:pt idx="122">
                  <c:v>3623.0</c:v>
                </c:pt>
                <c:pt idx="123">
                  <c:v>5839.0</c:v>
                </c:pt>
                <c:pt idx="124">
                  <c:v>8296.9</c:v>
                </c:pt>
                <c:pt idx="125">
                  <c:v>3132.5</c:v>
                </c:pt>
                <c:pt idx="126">
                  <c:v>3553.0</c:v>
                </c:pt>
                <c:pt idx="127">
                  <c:v>6894.40000000001</c:v>
                </c:pt>
                <c:pt idx="128">
                  <c:v>6550.2</c:v>
                </c:pt>
                <c:pt idx="129">
                  <c:v>3587.8</c:v>
                </c:pt>
                <c:pt idx="130">
                  <c:v>3695.9</c:v>
                </c:pt>
                <c:pt idx="131">
                  <c:v>6106.00000000001</c:v>
                </c:pt>
                <c:pt idx="132">
                  <c:v>6447.1</c:v>
                </c:pt>
                <c:pt idx="133">
                  <c:v>7109.8</c:v>
                </c:pt>
                <c:pt idx="134">
                  <c:v>7175.5</c:v>
                </c:pt>
                <c:pt idx="135">
                  <c:v>8947.5</c:v>
                </c:pt>
                <c:pt idx="136">
                  <c:v>3471.5</c:v>
                </c:pt>
                <c:pt idx="137">
                  <c:v>3027.4</c:v>
                </c:pt>
                <c:pt idx="138">
                  <c:v>6335.0</c:v>
                </c:pt>
                <c:pt idx="139">
                  <c:v>9475.0</c:v>
                </c:pt>
                <c:pt idx="140">
                  <c:v>3596.8</c:v>
                </c:pt>
                <c:pt idx="141">
                  <c:v>3685.8</c:v>
                </c:pt>
              </c:numCache>
            </c:numRef>
          </c:val>
          <c:smooth val="0"/>
        </c:ser>
        <c:dLbls>
          <c:showLegendKey val="0"/>
          <c:showVal val="0"/>
          <c:showCatName val="0"/>
          <c:showSerName val="0"/>
          <c:showPercent val="0"/>
          <c:showBubbleSize val="0"/>
        </c:dLbls>
        <c:marker val="1"/>
        <c:smooth val="0"/>
        <c:axId val="-2079057880"/>
        <c:axId val="-2118409848"/>
      </c:lineChart>
      <c:dateAx>
        <c:axId val="-2079057880"/>
        <c:scaling>
          <c:orientation val="minMax"/>
        </c:scaling>
        <c:delete val="0"/>
        <c:axPos val="b"/>
        <c:numFmt formatCode="dd\ mmm" sourceLinked="0"/>
        <c:majorTickMark val="out"/>
        <c:minorTickMark val="none"/>
        <c:tickLblPos val="nextTo"/>
        <c:crossAx val="-2118409848"/>
        <c:crosses val="autoZero"/>
        <c:auto val="0"/>
        <c:lblOffset val="100"/>
        <c:baseTimeUnit val="days"/>
        <c:majorUnit val="28.0"/>
        <c:majorTimeUnit val="days"/>
        <c:minorUnit val="1.0"/>
        <c:minorTimeUnit val="days"/>
      </c:dateAx>
      <c:valAx>
        <c:axId val="-2118409848"/>
        <c:scaling>
          <c:orientation val="minMax"/>
        </c:scaling>
        <c:delete val="0"/>
        <c:axPos val="l"/>
        <c:majorGridlines/>
        <c:title>
          <c:tx>
            <c:rich>
              <a:bodyPr rot="-5400000" vert="horz"/>
              <a:lstStyle/>
              <a:p>
                <a:pPr>
                  <a:defRPr/>
                </a:pPr>
                <a:r>
                  <a:rPr lang="en-US"/>
                  <a:t>Time to render the</a:t>
                </a:r>
                <a:r>
                  <a:rPr lang="en-US" baseline="0"/>
                  <a:t> feed</a:t>
                </a:r>
                <a:r>
                  <a:rPr lang="en-US"/>
                  <a:t> (1000 seconds)</a:t>
                </a:r>
              </a:p>
            </c:rich>
          </c:tx>
          <c:layout/>
          <c:overlay val="0"/>
        </c:title>
        <c:numFmt formatCode="0" sourceLinked="0"/>
        <c:majorTickMark val="out"/>
        <c:minorTickMark val="none"/>
        <c:tickLblPos val="nextTo"/>
        <c:crossAx val="-2079057880"/>
        <c:crosses val="autoZero"/>
        <c:crossBetween val="between"/>
        <c:dispUnits>
          <c:builtInUnit val="thousands"/>
        </c:dispUnits>
      </c:valAx>
    </c:plotArea>
    <c:legend>
      <c:legendPos val="b"/>
      <c:layout/>
      <c:overlay val="0"/>
    </c:legend>
    <c:plotVisOnly val="1"/>
    <c:dispBlanksAs val="gap"/>
    <c:showDLblsOverMax val="0"/>
  </c:chart>
  <c:spPr>
    <a:solidFill>
      <a:schemeClr val="bg1"/>
    </a:solidFill>
  </c:sp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24F943C-AFF9-4842-A836-AFF426D5DCEC}" type="datetimeFigureOut">
              <a:rPr lang="en-US" smtClean="0"/>
              <a:t>10/04/2014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F5248C7-B8A6-7142-B618-CBDAB4338E39}" type="slidenum">
              <a:rPr lang="en-US" smtClean="0"/>
              <a:t>‹#›</a:t>
            </a:fld>
            <a:endParaRPr lang="en-US"/>
          </a:p>
        </p:txBody>
      </p:sp>
    </p:spTree>
    <p:extLst>
      <p:ext uri="{BB962C8B-B14F-4D97-AF65-F5344CB8AC3E}">
        <p14:creationId xmlns:p14="http://schemas.microsoft.com/office/powerpoint/2010/main" val="287834874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g>
</file>

<file path=ppt/media/image3.png>
</file>

<file path=ppt/media/image4.jpe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F52216-E999-0443-9FAD-D54407A48DB0}" type="datetimeFigureOut">
              <a:rPr lang="en-US" smtClean="0"/>
              <a:t>10/04/2014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247793-AC48-C147-A3B1-4DA740B7ED7B}" type="slidenum">
              <a:rPr lang="en-US" smtClean="0"/>
              <a:t>‹#›</a:t>
            </a:fld>
            <a:endParaRPr lang="en-US"/>
          </a:p>
        </p:txBody>
      </p:sp>
    </p:spTree>
    <p:extLst>
      <p:ext uri="{BB962C8B-B14F-4D97-AF65-F5344CB8AC3E}">
        <p14:creationId xmlns:p14="http://schemas.microsoft.com/office/powerpoint/2010/main" val="226826681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buFontTx/>
              <a:buChar char="•"/>
            </a:pPr>
            <a:r>
              <a:rPr lang="en-US" sz="1400" dirty="0" err="1" smtClean="0"/>
              <a:t>XMLHttpRequest</a:t>
            </a:r>
            <a:r>
              <a:rPr lang="en-US" sz="1400" baseline="0" dirty="0" smtClean="0"/>
              <a:t> == 15 years ago</a:t>
            </a:r>
          </a:p>
          <a:p>
            <a:pPr marL="285750" indent="-285750">
              <a:buFontTx/>
              <a:buChar char="•"/>
            </a:pPr>
            <a:endParaRPr lang="en-US" sz="1400" baseline="0" dirty="0" smtClean="0"/>
          </a:p>
          <a:p>
            <a:pPr marL="285750" indent="-285750">
              <a:buFontTx/>
              <a:buChar char="•"/>
            </a:pPr>
            <a:r>
              <a:rPr lang="en-US" sz="1400" baseline="0" dirty="0" smtClean="0"/>
              <a:t>Firefox </a:t>
            </a:r>
            <a:r>
              <a:rPr lang="en-US" sz="1400" baseline="0" dirty="0" err="1" smtClean="0"/>
              <a:t>vs</a:t>
            </a:r>
            <a:r>
              <a:rPr lang="en-US" sz="1400" baseline="0" dirty="0" smtClean="0"/>
              <a:t> MSIE == 4 years later,  11 years ago</a:t>
            </a:r>
          </a:p>
          <a:p>
            <a:pPr marL="285750" indent="-285750">
              <a:buFontTx/>
              <a:buChar char="•"/>
            </a:pPr>
            <a:endParaRPr lang="en-US" sz="1400" baseline="0" dirty="0" smtClean="0"/>
          </a:p>
          <a:p>
            <a:pPr marL="285750" indent="-285750">
              <a:buFontTx/>
              <a:buChar char="•"/>
            </a:pPr>
            <a:r>
              <a:rPr lang="en-US" sz="1400" dirty="0" smtClean="0"/>
              <a:t>Existing code works, and it’s why you’re employed</a:t>
            </a:r>
          </a:p>
          <a:p>
            <a:pPr marL="0" indent="0">
              <a:buFontTx/>
              <a:buNone/>
            </a:pPr>
            <a:endParaRPr lang="en-US" sz="1400" dirty="0" smtClean="0"/>
          </a:p>
          <a:p>
            <a:r>
              <a:rPr lang="en-US" sz="1400" dirty="0" smtClean="0"/>
              <a:t>-------</a:t>
            </a:r>
          </a:p>
          <a:p>
            <a:r>
              <a:rPr lang="en-US" sz="1400" dirty="0" smtClean="0"/>
              <a:t>Hi.</a:t>
            </a:r>
            <a:r>
              <a:rPr lang="en-US" sz="1400" baseline="0" dirty="0" smtClean="0"/>
              <a:t> </a:t>
            </a:r>
            <a:r>
              <a:rPr lang="en-US" sz="1400" dirty="0" smtClean="0"/>
              <a:t>My</a:t>
            </a:r>
            <a:r>
              <a:rPr lang="en-US" sz="1400" baseline="0" dirty="0" smtClean="0"/>
              <a:t> name is Sugendran, you can find me on the Internet as Sugendran. With the release of </a:t>
            </a:r>
            <a:r>
              <a:rPr lang="en-US" sz="1400" baseline="0" dirty="0" err="1" smtClean="0"/>
              <a:t>XMLHttpRequest</a:t>
            </a:r>
            <a:r>
              <a:rPr lang="en-US" sz="1400" baseline="0" dirty="0" smtClean="0"/>
              <a:t> 15 years ago the idea of a dynamic interactive website became very much a reality. Though it wasn’t really until the browser war [Firefox </a:t>
            </a:r>
            <a:r>
              <a:rPr lang="en-US" sz="1400" baseline="0" dirty="0" err="1" smtClean="0"/>
              <a:t>vs</a:t>
            </a:r>
            <a:r>
              <a:rPr lang="en-US" sz="1400" baseline="0" dirty="0" smtClean="0"/>
              <a:t> Internet Explorer] that started 4 years later did I really started to understand what it meant to build a dynamic website. Back then we didn’t have mature component systems, so we just rolled our own. A lot of engineers I talk to have similar experiences. That was 11 years ago, so let’s fast forward to today. We now have an Internet filled with mature sites that have progressively evolved over the last 5+ years. It’s not uncommon these days to join a company and look in horror at the untested, undocumented spaghetti code. The thing to remember though, is that the code, no matter how much you dislike it, does the job it was written for. The real problem is that working in this type of codebase can be quite slow, not to mention difficult to understand. We recently refactored some 4 year old code at Yammer, and I’m going to talk about how it went.</a:t>
            </a:r>
            <a:endParaRPr lang="en-US" sz="1400" dirty="0"/>
          </a:p>
        </p:txBody>
      </p:sp>
      <p:sp>
        <p:nvSpPr>
          <p:cNvPr id="4" name="Slide Number Placeholder 3"/>
          <p:cNvSpPr>
            <a:spLocks noGrp="1"/>
          </p:cNvSpPr>
          <p:nvPr>
            <p:ph type="sldNum" sz="quarter" idx="10"/>
          </p:nvPr>
        </p:nvSpPr>
        <p:spPr/>
        <p:txBody>
          <a:bodyPr/>
          <a:lstStyle/>
          <a:p>
            <a:fld id="{A6247793-AC48-C147-A3B1-4DA740B7ED7B}" type="slidenum">
              <a:rPr lang="en-US" smtClean="0"/>
              <a:t>1</a:t>
            </a:fld>
            <a:endParaRPr lang="en-US"/>
          </a:p>
        </p:txBody>
      </p:sp>
    </p:spTree>
    <p:extLst>
      <p:ext uri="{BB962C8B-B14F-4D97-AF65-F5344CB8AC3E}">
        <p14:creationId xmlns:p14="http://schemas.microsoft.com/office/powerpoint/2010/main" val="27481985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Istanbul instruments</a:t>
            </a:r>
            <a:r>
              <a:rPr lang="en-US" baseline="0" dirty="0" smtClean="0"/>
              <a:t> your code</a:t>
            </a:r>
          </a:p>
          <a:p>
            <a:pPr marL="171450" indent="-171450">
              <a:buFont typeface="Arial"/>
              <a:buChar char="•"/>
            </a:pPr>
            <a:endParaRPr lang="en-US" baseline="0" dirty="0" smtClean="0"/>
          </a:p>
          <a:p>
            <a:pPr marL="171450" indent="-171450">
              <a:buFont typeface="Arial"/>
              <a:buChar char="•"/>
            </a:pPr>
            <a:r>
              <a:rPr lang="en-US" baseline="0" dirty="0" smtClean="0"/>
              <a:t>See what branches or paths are not taken</a:t>
            </a:r>
          </a:p>
          <a:p>
            <a:pPr marL="171450" indent="-171450">
              <a:buFont typeface="Arial"/>
              <a:buChar char="•"/>
            </a:pPr>
            <a:endParaRPr lang="en-US" baseline="0" dirty="0" smtClean="0"/>
          </a:p>
          <a:p>
            <a:pPr marL="171450" indent="-171450">
              <a:buFont typeface="Arial"/>
              <a:buChar char="•"/>
            </a:pPr>
            <a:r>
              <a:rPr lang="en-US" baseline="0" dirty="0" smtClean="0"/>
              <a:t>Iteratively improve coverage</a:t>
            </a:r>
            <a:endParaRPr lang="en-US" dirty="0" smtClean="0"/>
          </a:p>
          <a:p>
            <a:endParaRPr lang="en-US" dirty="0" smtClean="0"/>
          </a:p>
          <a:p>
            <a:endParaRPr lang="en-US" dirty="0" smtClean="0"/>
          </a:p>
          <a:p>
            <a:r>
              <a:rPr lang="en-US" dirty="0" smtClean="0"/>
              <a:t>----</a:t>
            </a:r>
          </a:p>
          <a:p>
            <a:endParaRPr lang="en-US" dirty="0" smtClean="0"/>
          </a:p>
          <a:p>
            <a:r>
              <a:rPr lang="en-US" dirty="0" smtClean="0"/>
              <a:t> </a:t>
            </a:r>
            <a:r>
              <a:rPr lang="en-US" dirty="0"/>
              <a:t>One tool that helped get us there is called </a:t>
            </a:r>
            <a:r>
              <a:rPr lang="en-US" dirty="0" err="1"/>
              <a:t>Instanbul</a:t>
            </a:r>
            <a:r>
              <a:rPr lang="en-US" dirty="0"/>
              <a:t>. It’s a pretty neat code coverage tool that instruments your code and tells you which code paths are not covered</a:t>
            </a:r>
            <a:r>
              <a:rPr lang="en-US" dirty="0" smtClean="0"/>
              <a:t>. The attached screenshot shows where we could improve our tests. There are conditions and statements that don’t get tested during our unit tests.</a:t>
            </a:r>
            <a:r>
              <a:rPr lang="en-US" baseline="0" dirty="0" smtClean="0"/>
              <a:t> By looking at the test coverage report and progressively adding sensible unit tests we’re able to get our coverage up.</a:t>
            </a:r>
            <a:endParaRPr lang="en-US" dirty="0"/>
          </a:p>
        </p:txBody>
      </p:sp>
      <p:sp>
        <p:nvSpPr>
          <p:cNvPr id="4" name="Slide Number Placeholder 3"/>
          <p:cNvSpPr>
            <a:spLocks noGrp="1"/>
          </p:cNvSpPr>
          <p:nvPr>
            <p:ph type="sldNum" sz="quarter" idx="10"/>
          </p:nvPr>
        </p:nvSpPr>
        <p:spPr/>
        <p:txBody>
          <a:bodyPr/>
          <a:lstStyle/>
          <a:p>
            <a:fld id="{A6247793-AC48-C147-A3B1-4DA740B7ED7B}" type="slidenum">
              <a:rPr lang="en-US" smtClean="0"/>
              <a:t>10</a:t>
            </a:fld>
            <a:endParaRPr lang="en-US"/>
          </a:p>
        </p:txBody>
      </p:sp>
    </p:spTree>
    <p:extLst>
      <p:ext uri="{BB962C8B-B14F-4D97-AF65-F5344CB8AC3E}">
        <p14:creationId xmlns:p14="http://schemas.microsoft.com/office/powerpoint/2010/main" val="1082335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buFont typeface="Arial"/>
              <a:buChar char="•"/>
            </a:pPr>
            <a:r>
              <a:rPr lang="en-US" sz="1400" dirty="0" smtClean="0"/>
              <a:t>Stop and think about the API</a:t>
            </a:r>
          </a:p>
          <a:p>
            <a:pPr marL="285750" indent="-285750">
              <a:buFont typeface="Arial"/>
              <a:buChar char="•"/>
            </a:pPr>
            <a:endParaRPr lang="en-US" sz="1400" dirty="0" smtClean="0"/>
          </a:p>
          <a:p>
            <a:pPr marL="285750" indent="-285750">
              <a:buFont typeface="Arial"/>
              <a:buChar char="•"/>
            </a:pPr>
            <a:r>
              <a:rPr lang="en-US" sz="1400" dirty="0" smtClean="0"/>
              <a:t>Argued for two weeks</a:t>
            </a:r>
          </a:p>
          <a:p>
            <a:pPr marL="285750" indent="-285750">
              <a:buFont typeface="Arial"/>
              <a:buChar char="•"/>
            </a:pPr>
            <a:endParaRPr lang="en-US" sz="1400" dirty="0" smtClean="0"/>
          </a:p>
          <a:p>
            <a:pPr marL="285750" indent="-285750">
              <a:buFont typeface="Arial"/>
              <a:buChar char="•"/>
            </a:pPr>
            <a:r>
              <a:rPr lang="en-US" sz="1400" dirty="0" smtClean="0"/>
              <a:t>Hacked up approaches </a:t>
            </a:r>
          </a:p>
          <a:p>
            <a:pPr marL="285750" indent="-285750">
              <a:buFont typeface="Arial"/>
              <a:buChar char="•"/>
            </a:pPr>
            <a:endParaRPr lang="en-US" sz="1400" dirty="0" smtClean="0"/>
          </a:p>
          <a:p>
            <a:pPr marL="285750" indent="-285750">
              <a:buFont typeface="Arial"/>
              <a:buChar char="•"/>
            </a:pPr>
            <a:r>
              <a:rPr lang="en-US" sz="1400" dirty="0" smtClean="0"/>
              <a:t>Be</a:t>
            </a:r>
            <a:r>
              <a:rPr lang="en-US" sz="1400" baseline="0" dirty="0" smtClean="0"/>
              <a:t> explicit – don’t repeat past mistakes</a:t>
            </a:r>
            <a:endParaRPr lang="en-US" sz="1400" dirty="0" smtClean="0"/>
          </a:p>
          <a:p>
            <a:endParaRPr lang="en-US" sz="1400" dirty="0" smtClean="0"/>
          </a:p>
          <a:p>
            <a:r>
              <a:rPr lang="en-US" sz="1400" dirty="0" smtClean="0"/>
              <a:t>-----</a:t>
            </a:r>
          </a:p>
          <a:p>
            <a:endParaRPr lang="en-US" sz="1400" dirty="0" smtClean="0"/>
          </a:p>
          <a:p>
            <a:r>
              <a:rPr lang="en-US" sz="1400" dirty="0" smtClean="0"/>
              <a:t>With the feature gate in place and the tests copied we spent some time thinking about the API of this component. This mostly meant the two of us in a room with a whiteboard arguing for two weeks. In between the discussions we hacked up branches with the various approaches we had in our heads. They weren’t complete solutions but it gave us a good idea about how feasible the approach would be.</a:t>
            </a:r>
            <a:endParaRPr lang="en-US" sz="1400" dirty="0"/>
          </a:p>
          <a:p>
            <a:r>
              <a:rPr lang="en-US" sz="1400" dirty="0" smtClean="0"/>
              <a:t>The reason it took us so long was we wanted to make sure thought about the API properly. We also wanted to make sure we were very explicit about how the component works and how it can be extended. For us it was important to be explicit. Our refactor was because no one understood how the abstraction built on top of the abstraction actually worked. So our guiding principles was to be explicit about how the feed rendered, and not to abstract something because we think it might be useful elsewhere. </a:t>
            </a:r>
          </a:p>
        </p:txBody>
      </p:sp>
      <p:sp>
        <p:nvSpPr>
          <p:cNvPr id="4" name="Slide Number Placeholder 3"/>
          <p:cNvSpPr>
            <a:spLocks noGrp="1"/>
          </p:cNvSpPr>
          <p:nvPr>
            <p:ph type="sldNum" sz="quarter" idx="10"/>
          </p:nvPr>
        </p:nvSpPr>
        <p:spPr/>
        <p:txBody>
          <a:bodyPr/>
          <a:lstStyle/>
          <a:p>
            <a:fld id="{A6247793-AC48-C147-A3B1-4DA740B7ED7B}" type="slidenum">
              <a:rPr lang="en-US" smtClean="0"/>
              <a:t>11</a:t>
            </a:fld>
            <a:endParaRPr lang="en-US"/>
          </a:p>
        </p:txBody>
      </p:sp>
    </p:spTree>
    <p:extLst>
      <p:ext uri="{BB962C8B-B14F-4D97-AF65-F5344CB8AC3E}">
        <p14:creationId xmlns:p14="http://schemas.microsoft.com/office/powerpoint/2010/main" val="4321245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sz="1200" dirty="0" smtClean="0"/>
              <a:t>We used Plato to track complexity</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sz="120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sz="1200" dirty="0" smtClean="0"/>
              <a:t>Complexity measures</a:t>
            </a:r>
            <a:r>
              <a:rPr lang="en-US" sz="1200" baseline="0" dirty="0" smtClean="0"/>
              <a:t> the paths</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sz="1200"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sz="1200" baseline="0" dirty="0" smtClean="0"/>
              <a:t>Less paths means less unexpected </a:t>
            </a:r>
            <a:r>
              <a:rPr lang="en-US" sz="1200" baseline="0" dirty="0" err="1" smtClean="0"/>
              <a:t>behaviour</a:t>
            </a:r>
            <a:endParaRPr lang="en-US" sz="1200"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sz="120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One tool that helped us track the complexity and maintainability is Plato. Plato is a tool that runs against your codebase and tracks complexity. We use this tool to periodically make sure we were making the codebase easier to understand. Complexity</a:t>
            </a:r>
            <a:r>
              <a:rPr lang="en-US" sz="1200" baseline="0" dirty="0" smtClean="0"/>
              <a:t> is a metric that measures how many paths your piece of code takes, so the idea is that if your code tries to do too much then it’s more likely you’re going to introduce unexpected </a:t>
            </a:r>
            <a:r>
              <a:rPr lang="en-US" sz="1200" baseline="0" dirty="0" err="1" smtClean="0"/>
              <a:t>behaviours</a:t>
            </a:r>
            <a:r>
              <a:rPr lang="en-US" sz="1200" baseline="0" dirty="0" smtClean="0"/>
              <a:t>. By splitting out functions to reduce complexity you end having smaller functions that are explicit about what they’re doing. </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A6247793-AC48-C147-A3B1-4DA740B7ED7B}" type="slidenum">
              <a:rPr lang="en-US" smtClean="0"/>
              <a:t>12</a:t>
            </a:fld>
            <a:endParaRPr lang="en-US"/>
          </a:p>
        </p:txBody>
      </p:sp>
    </p:spTree>
    <p:extLst>
      <p:ext uri="{BB962C8B-B14F-4D97-AF65-F5344CB8AC3E}">
        <p14:creationId xmlns:p14="http://schemas.microsoft.com/office/powerpoint/2010/main" val="20403833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Would</a:t>
            </a:r>
            <a:r>
              <a:rPr lang="en-US" baseline="0" dirty="0" smtClean="0"/>
              <a:t> continuously ask each other to double check code</a:t>
            </a:r>
          </a:p>
          <a:p>
            <a:pPr marL="171450" indent="-171450">
              <a:buFont typeface="Arial"/>
              <a:buChar char="•"/>
            </a:pPr>
            <a:endParaRPr lang="en-US" dirty="0" smtClean="0"/>
          </a:p>
          <a:p>
            <a:pPr marL="171450" indent="-171450">
              <a:buFont typeface="Arial"/>
              <a:buChar char="•"/>
            </a:pPr>
            <a:r>
              <a:rPr lang="en-US" dirty="0" smtClean="0"/>
              <a:t>Informal review every two days</a:t>
            </a:r>
          </a:p>
          <a:p>
            <a:pPr marL="171450" indent="-171450">
              <a:buFont typeface="Arial"/>
              <a:buChar char="•"/>
            </a:pPr>
            <a:endParaRPr lang="en-US" dirty="0" smtClean="0"/>
          </a:p>
          <a:p>
            <a:pPr marL="171450" indent="-171450">
              <a:buFont typeface="Arial"/>
              <a:buChar char="•"/>
            </a:pPr>
            <a:r>
              <a:rPr lang="en-US" dirty="0" smtClean="0"/>
              <a:t>Not about style but</a:t>
            </a:r>
            <a:r>
              <a:rPr lang="en-US" baseline="0" dirty="0" smtClean="0"/>
              <a:t> about sanity</a:t>
            </a:r>
          </a:p>
          <a:p>
            <a:pPr marL="171450" indent="-171450">
              <a:buFont typeface="Arial"/>
              <a:buChar char="•"/>
            </a:pPr>
            <a:endParaRPr lang="en-US" baseline="0" dirty="0" smtClean="0"/>
          </a:p>
          <a:p>
            <a:pPr marL="171450" indent="-171450">
              <a:buFont typeface="Arial"/>
              <a:buChar char="•"/>
            </a:pPr>
            <a:r>
              <a:rPr lang="en-US" baseline="0" dirty="0" smtClean="0"/>
              <a:t>No gatekeepers at Yammer</a:t>
            </a:r>
          </a:p>
          <a:p>
            <a:pPr marL="171450" indent="-171450">
              <a:buFont typeface="Arial"/>
              <a:buChar char="•"/>
            </a:pPr>
            <a:endParaRPr lang="en-US" baseline="0" dirty="0" smtClean="0"/>
          </a:p>
          <a:p>
            <a:pPr marL="171450" indent="-171450">
              <a:buFont typeface="Arial"/>
              <a:buChar char="•"/>
            </a:pPr>
            <a:r>
              <a:rPr lang="en-US" baseline="0" dirty="0" smtClean="0"/>
              <a:t>Hindsight: good approach</a:t>
            </a:r>
          </a:p>
          <a:p>
            <a:pPr marL="171450" indent="-171450">
              <a:buFont typeface="Arial"/>
              <a:buChar char="•"/>
            </a:pPr>
            <a:endParaRPr lang="en-US" baseline="0" dirty="0" smtClean="0"/>
          </a:p>
          <a:p>
            <a:pPr marL="171450" indent="-171450">
              <a:buFont typeface="Arial"/>
              <a:buChar char="•"/>
            </a:pPr>
            <a:r>
              <a:rPr lang="en-US" baseline="0" dirty="0" smtClean="0"/>
              <a:t>Larger team: maybe more formal process</a:t>
            </a:r>
            <a:endParaRPr lang="en-US" dirty="0" smtClean="0"/>
          </a:p>
          <a:p>
            <a:endParaRPr lang="en-US" dirty="0" smtClean="0"/>
          </a:p>
          <a:p>
            <a:r>
              <a:rPr lang="en-US" dirty="0" smtClean="0"/>
              <a:t>------</a:t>
            </a:r>
          </a:p>
          <a:p>
            <a:endParaRPr lang="en-US" dirty="0" smtClean="0"/>
          </a:p>
          <a:p>
            <a:r>
              <a:rPr lang="en-US" dirty="0" smtClean="0"/>
              <a:t>Even after we worked out the API and started writing code we would continuously ask each other to double check the code getting merged in. Since we were merging every few days, we ended up doing an informal</a:t>
            </a:r>
            <a:r>
              <a:rPr lang="en-US" baseline="0" dirty="0" smtClean="0"/>
              <a:t> review every two days. They were pretty short and usually went along the lines of ‘Hey, can you check out branch X there are some changes I want to merge into master.”</a:t>
            </a:r>
            <a:r>
              <a:rPr lang="en-US" dirty="0" smtClean="0"/>
              <a:t> I found these informal reviews to extremely valuable. They weren’t about picking apart the style problems, it was about making sure that the code made sense to someone else. This is really important at Yammer because no one person is the gatekeeper to a piece of code, instead we work across the codebase as the project requires. So if I’m the only person that understands the code I’ve written then I’m going to block everyone else. The reason these</a:t>
            </a:r>
            <a:r>
              <a:rPr lang="en-US" baseline="0" dirty="0" smtClean="0"/>
              <a:t> reviews were informal is that at Yammer each team runs the project as they see fit. We didn’t have a formal code review phase, instead we opted to progressively do it when we felt it was needed. In hindsight I think this was a good approach as we were both aware of when our code should be reviewed. And since each review was small and iterative didn’t need to interrupt each other’s flow with larger pauses for reviews. I imagine with a larger team we would have considered a more formal review process so that everyone on the refactor was aware of what was going on.</a:t>
            </a:r>
            <a:endParaRPr lang="en-US" dirty="0"/>
          </a:p>
        </p:txBody>
      </p:sp>
      <p:sp>
        <p:nvSpPr>
          <p:cNvPr id="4" name="Slide Number Placeholder 3"/>
          <p:cNvSpPr>
            <a:spLocks noGrp="1"/>
          </p:cNvSpPr>
          <p:nvPr>
            <p:ph type="sldNum" sz="quarter" idx="10"/>
          </p:nvPr>
        </p:nvSpPr>
        <p:spPr/>
        <p:txBody>
          <a:bodyPr/>
          <a:lstStyle/>
          <a:p>
            <a:fld id="{A6247793-AC48-C147-A3B1-4DA740B7ED7B}" type="slidenum">
              <a:rPr lang="en-US" smtClean="0"/>
              <a:t>13</a:t>
            </a:fld>
            <a:endParaRPr lang="en-US"/>
          </a:p>
        </p:txBody>
      </p:sp>
    </p:spTree>
    <p:extLst>
      <p:ext uri="{BB962C8B-B14F-4D97-AF65-F5344CB8AC3E}">
        <p14:creationId xmlns:p14="http://schemas.microsoft.com/office/powerpoint/2010/main" val="35747841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Important to have everyone accept the change</a:t>
            </a:r>
          </a:p>
          <a:p>
            <a:pPr marL="171450" indent="-171450">
              <a:buFont typeface="Arial"/>
              <a:buChar char="•"/>
            </a:pPr>
            <a:endParaRPr lang="en-US" dirty="0" smtClean="0"/>
          </a:p>
          <a:p>
            <a:pPr marL="171450" indent="-171450">
              <a:buFont typeface="Arial"/>
              <a:buChar char="•"/>
            </a:pPr>
            <a:r>
              <a:rPr lang="en-US" dirty="0" smtClean="0"/>
              <a:t>No resentment</a:t>
            </a:r>
          </a:p>
          <a:p>
            <a:pPr marL="171450" indent="-171450">
              <a:buFont typeface="Arial"/>
              <a:buChar char="•"/>
            </a:pPr>
            <a:endParaRPr lang="en-US" dirty="0" smtClean="0"/>
          </a:p>
          <a:p>
            <a:pPr marL="171450" indent="-171450">
              <a:buFont typeface="Arial"/>
              <a:buChar char="•"/>
            </a:pPr>
            <a:r>
              <a:rPr lang="en-US" dirty="0" smtClean="0"/>
              <a:t>Get</a:t>
            </a:r>
            <a:r>
              <a:rPr lang="en-US" baseline="0" dirty="0" smtClean="0"/>
              <a:t> feedback before starting</a:t>
            </a:r>
          </a:p>
          <a:p>
            <a:pPr marL="171450" indent="-171450">
              <a:buFont typeface="Arial"/>
              <a:buChar char="•"/>
            </a:pPr>
            <a:endParaRPr lang="en-US" baseline="0" dirty="0" smtClean="0"/>
          </a:p>
          <a:p>
            <a:pPr marL="171450" indent="-171450">
              <a:buFont typeface="Arial"/>
              <a:buChar char="•"/>
            </a:pPr>
            <a:r>
              <a:rPr lang="en-US" baseline="0" dirty="0" smtClean="0"/>
              <a:t>Share the spec</a:t>
            </a:r>
          </a:p>
          <a:p>
            <a:pPr marL="171450" indent="-171450">
              <a:buFont typeface="Arial"/>
              <a:buChar char="•"/>
            </a:pPr>
            <a:endParaRPr lang="en-US" baseline="0" dirty="0" smtClean="0"/>
          </a:p>
          <a:p>
            <a:pPr marL="171450" indent="-171450">
              <a:buFont typeface="Arial"/>
              <a:buChar char="•"/>
            </a:pPr>
            <a:r>
              <a:rPr lang="en-US" baseline="0" dirty="0" smtClean="0"/>
              <a:t>Be available to answer questions and help</a:t>
            </a:r>
            <a:endParaRPr lang="en-US" dirty="0" smtClean="0"/>
          </a:p>
          <a:p>
            <a:endParaRPr lang="en-US" dirty="0" smtClean="0"/>
          </a:p>
          <a:p>
            <a:r>
              <a:rPr lang="en-US" dirty="0" smtClean="0"/>
              <a:t>----</a:t>
            </a:r>
          </a:p>
          <a:p>
            <a:endParaRPr lang="en-US" dirty="0" smtClean="0"/>
          </a:p>
          <a:p>
            <a:r>
              <a:rPr lang="en-US" dirty="0" smtClean="0"/>
              <a:t>Regular informal code reviews made sure the we kept on top of what each</a:t>
            </a:r>
            <a:r>
              <a:rPr lang="en-US" baseline="0" dirty="0" smtClean="0"/>
              <a:t> other was doing</a:t>
            </a:r>
            <a:r>
              <a:rPr lang="en-US" dirty="0" smtClean="0"/>
              <a:t>. However </a:t>
            </a:r>
            <a:r>
              <a:rPr lang="en-US" dirty="0"/>
              <a:t>c</a:t>
            </a:r>
            <a:r>
              <a:rPr lang="en-US" dirty="0" smtClean="0"/>
              <a:t>ommunicating this back to the larger team was much more important. You see the most important thing about changing code is not rewriting all the code, rather it’s having the rest of the team accept the that the changes are for the better. The last thing you want is to ship a major change and have the rest of the team resent you for making their life complicated. To make sure this wasn’t the case we did a few things. Before we started working on the refactor we got feedback from the team about what was they thought was the problem with the thread list. Once we had this data we put together the tech spec and shared this with the team. And then as project went on we made ourselves available to the team to talk about how the refactor would effect their projects. </a:t>
            </a:r>
            <a:endParaRPr lang="en-US" dirty="0"/>
          </a:p>
        </p:txBody>
      </p:sp>
      <p:sp>
        <p:nvSpPr>
          <p:cNvPr id="4" name="Slide Number Placeholder 3"/>
          <p:cNvSpPr>
            <a:spLocks noGrp="1"/>
          </p:cNvSpPr>
          <p:nvPr>
            <p:ph type="sldNum" sz="quarter" idx="10"/>
          </p:nvPr>
        </p:nvSpPr>
        <p:spPr/>
        <p:txBody>
          <a:bodyPr/>
          <a:lstStyle/>
          <a:p>
            <a:fld id="{A6247793-AC48-C147-A3B1-4DA740B7ED7B}" type="slidenum">
              <a:rPr lang="en-US" smtClean="0"/>
              <a:t>14</a:t>
            </a:fld>
            <a:endParaRPr lang="en-US"/>
          </a:p>
        </p:txBody>
      </p:sp>
    </p:spTree>
    <p:extLst>
      <p:ext uri="{BB962C8B-B14F-4D97-AF65-F5344CB8AC3E}">
        <p14:creationId xmlns:p14="http://schemas.microsoft.com/office/powerpoint/2010/main" val="5808242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When to stop?</a:t>
            </a:r>
          </a:p>
          <a:p>
            <a:pPr marL="171450" indent="-171450">
              <a:buFont typeface="Arial"/>
              <a:buChar char="•"/>
            </a:pPr>
            <a:endParaRPr lang="en-US" dirty="0" smtClean="0"/>
          </a:p>
          <a:p>
            <a:pPr marL="171450" indent="-171450">
              <a:buFont typeface="Arial"/>
              <a:buChar char="•"/>
            </a:pPr>
            <a:r>
              <a:rPr lang="en-US" dirty="0" smtClean="0"/>
              <a:t>Scope</a:t>
            </a:r>
            <a:r>
              <a:rPr lang="en-US" baseline="0" dirty="0" smtClean="0"/>
              <a:t> was set at start</a:t>
            </a:r>
          </a:p>
          <a:p>
            <a:pPr marL="171450" indent="-171450">
              <a:buFont typeface="Arial"/>
              <a:buChar char="•"/>
            </a:pPr>
            <a:endParaRPr lang="en-US" baseline="0" dirty="0" smtClean="0"/>
          </a:p>
          <a:p>
            <a:pPr marL="171450" indent="-171450">
              <a:buFont typeface="Arial"/>
              <a:buChar char="•"/>
            </a:pPr>
            <a:r>
              <a:rPr lang="en-US" baseline="0" dirty="0" smtClean="0"/>
              <a:t>Diminishing returns</a:t>
            </a:r>
          </a:p>
          <a:p>
            <a:pPr marL="171450" indent="-171450">
              <a:buFont typeface="Arial"/>
              <a:buChar char="•"/>
            </a:pPr>
            <a:endParaRPr lang="en-US" baseline="0" dirty="0" smtClean="0"/>
          </a:p>
          <a:p>
            <a:pPr marL="171450" indent="-171450">
              <a:buFont typeface="Arial"/>
              <a:buChar char="•"/>
            </a:pPr>
            <a:r>
              <a:rPr lang="en-US" baseline="0" dirty="0" smtClean="0"/>
              <a:t>Code is easier to understand</a:t>
            </a:r>
          </a:p>
          <a:p>
            <a:pPr marL="171450" indent="-171450">
              <a:buFont typeface="Arial"/>
              <a:buChar char="•"/>
            </a:pPr>
            <a:endParaRPr lang="en-US" baseline="0" dirty="0" smtClean="0"/>
          </a:p>
          <a:p>
            <a:pPr marL="171450" indent="-171450">
              <a:buFont typeface="Arial"/>
              <a:buChar char="•"/>
            </a:pPr>
            <a:r>
              <a:rPr lang="en-US" baseline="0" dirty="0" smtClean="0"/>
              <a:t>Removed feature gate</a:t>
            </a:r>
            <a:endParaRPr lang="en-US" dirty="0" smtClean="0"/>
          </a:p>
          <a:p>
            <a:endParaRPr lang="en-US" dirty="0" smtClean="0"/>
          </a:p>
          <a:p>
            <a:endParaRPr lang="en-US" dirty="0" smtClean="0"/>
          </a:p>
          <a:p>
            <a:r>
              <a:rPr lang="en-US" dirty="0" smtClean="0"/>
              <a:t>----</a:t>
            </a:r>
          </a:p>
          <a:p>
            <a:endParaRPr lang="en-US" dirty="0" smtClean="0"/>
          </a:p>
          <a:p>
            <a:r>
              <a:rPr lang="en-US" dirty="0" smtClean="0"/>
              <a:t>So when do you stop refactoring? Way</a:t>
            </a:r>
            <a:r>
              <a:rPr lang="en-US" baseline="0" dirty="0" smtClean="0"/>
              <a:t> back at the start of the project we set up the scope. Sure there are other things that you could do while you’re in this codebase, but you’re going to start seeing diminishing returns if you don’t ship. At the start we set out to make the code easier to understand. We feel that we did that. Yes there are plenty of other things that we want to tackle but what’s more important is getting the rest of the team to start using the refactor. So we removed the feature gate and let it bake in production for a bit.</a:t>
            </a:r>
            <a:endParaRPr lang="en-US" dirty="0"/>
          </a:p>
        </p:txBody>
      </p:sp>
      <p:sp>
        <p:nvSpPr>
          <p:cNvPr id="4" name="Slide Number Placeholder 3"/>
          <p:cNvSpPr>
            <a:spLocks noGrp="1"/>
          </p:cNvSpPr>
          <p:nvPr>
            <p:ph type="sldNum" sz="quarter" idx="10"/>
          </p:nvPr>
        </p:nvSpPr>
        <p:spPr/>
        <p:txBody>
          <a:bodyPr/>
          <a:lstStyle/>
          <a:p>
            <a:fld id="{A6247793-AC48-C147-A3B1-4DA740B7ED7B}" type="slidenum">
              <a:rPr lang="en-US" smtClean="0"/>
              <a:t>15</a:t>
            </a:fld>
            <a:endParaRPr lang="en-US"/>
          </a:p>
        </p:txBody>
      </p:sp>
    </p:spTree>
    <p:extLst>
      <p:ext uri="{BB962C8B-B14F-4D97-AF65-F5344CB8AC3E}">
        <p14:creationId xmlns:p14="http://schemas.microsoft.com/office/powerpoint/2010/main" val="20410132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Feature gate === AB Test </a:t>
            </a:r>
            <a:r>
              <a:rPr lang="en-US" dirty="0" smtClean="0">
                <a:sym typeface="Wingdings"/>
              </a:rPr>
              <a:t> open up to MSFT</a:t>
            </a:r>
          </a:p>
          <a:p>
            <a:pPr marL="171450" indent="-171450">
              <a:buFont typeface="Arial"/>
              <a:buChar char="•"/>
            </a:pPr>
            <a:endParaRPr lang="en-US" dirty="0" smtClean="0">
              <a:sym typeface="Wingdings"/>
            </a:endParaRPr>
          </a:p>
          <a:p>
            <a:pPr marL="171450" indent="-171450">
              <a:buFont typeface="Arial"/>
              <a:buChar char="•"/>
            </a:pPr>
            <a:r>
              <a:rPr lang="en-US" dirty="0" smtClean="0">
                <a:sym typeface="Wingdings"/>
              </a:rPr>
              <a:t>Release early to test</a:t>
            </a:r>
            <a:r>
              <a:rPr lang="en-US" baseline="0" dirty="0" smtClean="0">
                <a:sym typeface="Wingdings"/>
              </a:rPr>
              <a:t> features we missed</a:t>
            </a:r>
          </a:p>
          <a:p>
            <a:pPr marL="171450" indent="-171450">
              <a:buFont typeface="Arial"/>
              <a:buChar char="•"/>
            </a:pPr>
            <a:endParaRPr lang="en-US" dirty="0" smtClean="0">
              <a:sym typeface="Wingdings"/>
            </a:endParaRPr>
          </a:p>
          <a:p>
            <a:pPr marL="171450" indent="-171450">
              <a:buFont typeface="Arial"/>
              <a:buChar char="•"/>
            </a:pPr>
            <a:r>
              <a:rPr lang="en-US" dirty="0" smtClean="0">
                <a:sym typeface="Wingdings"/>
              </a:rPr>
              <a:t>Release</a:t>
            </a:r>
            <a:r>
              <a:rPr lang="en-US" baseline="0" dirty="0" smtClean="0">
                <a:sym typeface="Wingdings"/>
              </a:rPr>
              <a:t> early and have others find bugs</a:t>
            </a:r>
          </a:p>
          <a:p>
            <a:pPr marL="0" indent="0">
              <a:buFont typeface="Arial"/>
              <a:buNone/>
            </a:pPr>
            <a:endParaRPr lang="en-US" dirty="0" smtClean="0"/>
          </a:p>
          <a:p>
            <a:endParaRPr lang="en-US" dirty="0" smtClean="0"/>
          </a:p>
          <a:p>
            <a:r>
              <a:rPr lang="en-US" dirty="0" smtClean="0"/>
              <a:t>----</a:t>
            </a:r>
          </a:p>
          <a:p>
            <a:endParaRPr lang="en-US" dirty="0" smtClean="0"/>
          </a:p>
          <a:p>
            <a:r>
              <a:rPr lang="en-US" dirty="0" smtClean="0"/>
              <a:t>We</a:t>
            </a:r>
            <a:r>
              <a:rPr lang="en-US" baseline="0" dirty="0" smtClean="0"/>
              <a:t> were pretty confident opening it up to production. The feature gate we added way at the start was part of our AB test system. This mean that once we were happy with the first cut we were able to enable the refactored code just for Microsoft, which Yammer is part of.  Releasing early gives us time make sure we aren’t going to introduce bugs since everyone has a different set of features we often use. An example of this was a link we show at the bottom of the feed to take users back to the top, it’s something we never use ourselves. In the first day of pushing this out to Microsoft for dog </a:t>
            </a:r>
            <a:r>
              <a:rPr lang="en-US" baseline="0" dirty="0" err="1" smtClean="0"/>
              <a:t>fooding</a:t>
            </a:r>
            <a:r>
              <a:rPr lang="en-US" baseline="0" dirty="0" smtClean="0"/>
              <a:t> we got feedback that we’d broken it. Now not everyone is going to have a large company like Microsoft to </a:t>
            </a:r>
            <a:r>
              <a:rPr lang="en-US" baseline="0" dirty="0" err="1" smtClean="0"/>
              <a:t>dogfood</a:t>
            </a:r>
            <a:r>
              <a:rPr lang="en-US" baseline="0" dirty="0" smtClean="0"/>
              <a:t> the product but you do have other team members, even those guys who aren’t engineers. In previous jobs I’ve used the non-engineering teams as my test users because they just want the product to work and they’re a lot less tolerant to features not working.</a:t>
            </a:r>
            <a:endParaRPr lang="en-US" dirty="0"/>
          </a:p>
        </p:txBody>
      </p:sp>
      <p:sp>
        <p:nvSpPr>
          <p:cNvPr id="4" name="Slide Number Placeholder 3"/>
          <p:cNvSpPr>
            <a:spLocks noGrp="1"/>
          </p:cNvSpPr>
          <p:nvPr>
            <p:ph type="sldNum" sz="quarter" idx="10"/>
          </p:nvPr>
        </p:nvSpPr>
        <p:spPr/>
        <p:txBody>
          <a:bodyPr/>
          <a:lstStyle/>
          <a:p>
            <a:fld id="{A6247793-AC48-C147-A3B1-4DA740B7ED7B}" type="slidenum">
              <a:rPr lang="en-US" smtClean="0"/>
              <a:t>16</a:t>
            </a:fld>
            <a:endParaRPr lang="en-US"/>
          </a:p>
        </p:txBody>
      </p:sp>
    </p:spTree>
    <p:extLst>
      <p:ext uri="{BB962C8B-B14F-4D97-AF65-F5344CB8AC3E}">
        <p14:creationId xmlns:p14="http://schemas.microsoft.com/office/powerpoint/2010/main" val="1900185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Write</a:t>
            </a:r>
            <a:r>
              <a:rPr lang="en-US" baseline="0" dirty="0" smtClean="0"/>
              <a:t> down all the things outside of scope</a:t>
            </a:r>
          </a:p>
          <a:p>
            <a:pPr marL="171450" indent="-171450">
              <a:buFont typeface="Arial"/>
              <a:buChar char="•"/>
            </a:pPr>
            <a:endParaRPr lang="en-US" baseline="0" dirty="0" smtClean="0"/>
          </a:p>
          <a:p>
            <a:pPr marL="171450" indent="-171450">
              <a:buFont typeface="Arial"/>
              <a:buChar char="•"/>
            </a:pPr>
            <a:r>
              <a:rPr lang="en-US" baseline="0" dirty="0" smtClean="0"/>
              <a:t>Give other teams a head start</a:t>
            </a:r>
            <a:endParaRPr lang="en-US" dirty="0" smtClean="0"/>
          </a:p>
          <a:p>
            <a:endParaRPr lang="en-US" dirty="0" smtClean="0"/>
          </a:p>
          <a:p>
            <a:r>
              <a:rPr lang="en-US" dirty="0" smtClean="0"/>
              <a:t>----</a:t>
            </a:r>
          </a:p>
          <a:p>
            <a:endParaRPr lang="en-US" dirty="0" smtClean="0"/>
          </a:p>
          <a:p>
            <a:r>
              <a:rPr lang="en-US" dirty="0" smtClean="0"/>
              <a:t>So we shipped,</a:t>
            </a:r>
            <a:r>
              <a:rPr lang="en-US" baseline="0" dirty="0" smtClean="0"/>
              <a:t> that’s it right? Almost. Remember all those times you said “no we can’t tackle that because it’s out of scope” ? Those are the things you need to make notes about. Just because your project doesn’t have scope to tackle it, doesn’t mean it shouldn’t be tackled. This is your chance to highlight future work so that the business knows there is more work to be done. It’s also your chance to give future teams a </a:t>
            </a:r>
            <a:r>
              <a:rPr lang="en-US" baseline="0" dirty="0" err="1" smtClean="0"/>
              <a:t>headstart</a:t>
            </a:r>
            <a:r>
              <a:rPr lang="en-US" baseline="0" dirty="0" smtClean="0"/>
              <a:t>. Document as much as you can so that future projects don’t have to spend as much time as you did scoping out what needs to be refactored.</a:t>
            </a:r>
            <a:endParaRPr lang="en-US" dirty="0"/>
          </a:p>
        </p:txBody>
      </p:sp>
      <p:sp>
        <p:nvSpPr>
          <p:cNvPr id="4" name="Slide Number Placeholder 3"/>
          <p:cNvSpPr>
            <a:spLocks noGrp="1"/>
          </p:cNvSpPr>
          <p:nvPr>
            <p:ph type="sldNum" sz="quarter" idx="10"/>
          </p:nvPr>
        </p:nvSpPr>
        <p:spPr/>
        <p:txBody>
          <a:bodyPr/>
          <a:lstStyle/>
          <a:p>
            <a:fld id="{A6247793-AC48-C147-A3B1-4DA740B7ED7B}" type="slidenum">
              <a:rPr lang="en-US" smtClean="0"/>
              <a:t>17</a:t>
            </a:fld>
            <a:endParaRPr lang="en-US"/>
          </a:p>
        </p:txBody>
      </p:sp>
    </p:spTree>
    <p:extLst>
      <p:ext uri="{BB962C8B-B14F-4D97-AF65-F5344CB8AC3E}">
        <p14:creationId xmlns:p14="http://schemas.microsoft.com/office/powerpoint/2010/main" val="22765001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40% less code</a:t>
            </a:r>
          </a:p>
          <a:p>
            <a:pPr marL="171450" indent="-171450">
              <a:buFont typeface="Arial"/>
              <a:buChar char="•"/>
            </a:pPr>
            <a:endParaRPr lang="en-US" dirty="0" smtClean="0"/>
          </a:p>
          <a:p>
            <a:pPr marL="171450" indent="-171450">
              <a:buFont typeface="Arial"/>
              <a:buChar char="•"/>
            </a:pPr>
            <a:r>
              <a:rPr lang="en-US" dirty="0" smtClean="0"/>
              <a:t>Removed </a:t>
            </a:r>
            <a:r>
              <a:rPr lang="en-US" dirty="0" err="1" smtClean="0"/>
              <a:t>async</a:t>
            </a:r>
            <a:r>
              <a:rPr lang="en-US" dirty="0" smtClean="0"/>
              <a:t> rendering – explicit</a:t>
            </a:r>
            <a:r>
              <a:rPr lang="en-US" baseline="0" dirty="0" smtClean="0"/>
              <a:t> about how rendering works</a:t>
            </a:r>
          </a:p>
          <a:p>
            <a:pPr marL="171450" indent="-171450">
              <a:buFont typeface="Arial"/>
              <a:buChar char="•"/>
            </a:pPr>
            <a:endParaRPr lang="en-US" baseline="0" dirty="0" smtClean="0"/>
          </a:p>
          <a:p>
            <a:pPr marL="171450" indent="-171450">
              <a:buFont typeface="Arial"/>
              <a:buChar char="•"/>
            </a:pPr>
            <a:r>
              <a:rPr lang="en-US" baseline="0" dirty="0" smtClean="0"/>
              <a:t>Successful?</a:t>
            </a:r>
          </a:p>
          <a:p>
            <a:pPr marL="171450" indent="-171450">
              <a:buFont typeface="Arial"/>
              <a:buChar char="•"/>
            </a:pPr>
            <a:endParaRPr lang="en-US" baseline="0" dirty="0" smtClean="0"/>
          </a:p>
          <a:p>
            <a:pPr marL="171450" indent="-171450">
              <a:buFont typeface="Arial"/>
              <a:buChar char="•"/>
            </a:pPr>
            <a:r>
              <a:rPr lang="en-US" baseline="0" dirty="0" smtClean="0"/>
              <a:t>Feedback from new project doing work in the new </a:t>
            </a:r>
            <a:r>
              <a:rPr lang="en-US" baseline="0" dirty="0" err="1" smtClean="0"/>
              <a:t>threadlist</a:t>
            </a:r>
            <a:r>
              <a:rPr lang="en-US" baseline="0" dirty="0" smtClean="0"/>
              <a:t> is positive</a:t>
            </a:r>
            <a:endParaRPr lang="en-US" dirty="0" smtClean="0"/>
          </a:p>
          <a:p>
            <a:endParaRPr lang="en-US" dirty="0" smtClean="0"/>
          </a:p>
          <a:p>
            <a:r>
              <a:rPr lang="en-US" dirty="0" smtClean="0"/>
              <a:t>-----</a:t>
            </a:r>
          </a:p>
          <a:p>
            <a:endParaRPr lang="en-US" dirty="0" smtClean="0"/>
          </a:p>
          <a:p>
            <a:r>
              <a:rPr lang="en-US" dirty="0" smtClean="0"/>
              <a:t>At the end of it all this is what we ended up with.</a:t>
            </a:r>
            <a:r>
              <a:rPr lang="en-US" baseline="0" dirty="0" smtClean="0"/>
              <a:t> 40% less code. We removed the </a:t>
            </a:r>
            <a:r>
              <a:rPr lang="en-US" baseline="0" dirty="0" err="1" smtClean="0"/>
              <a:t>async</a:t>
            </a:r>
            <a:r>
              <a:rPr lang="en-US" baseline="0" dirty="0" smtClean="0"/>
              <a:t> rendering and made it very clear as to how threads are rendered. This resulted in a predictable rendering profile which we </a:t>
            </a:r>
            <a:r>
              <a:rPr lang="en-US" baseline="0" dirty="0" err="1" smtClean="0"/>
              <a:t>optimised</a:t>
            </a:r>
            <a:r>
              <a:rPr lang="en-US" baseline="0" dirty="0" smtClean="0"/>
              <a:t> as much as we could. The net result was that the user didn’t notice a difference in most cases, and in the cases of slower browsers we ended up with quicker rendering. At the start of this talk I said we did the refactor to make it easier to work in. This is something that is hard to measure, but we do have some empirical evidence. There is currently a team that is building an experiment where they have to change the layout of the feed quite dramatically. For them they have refused to work in the old code and are only doing the changes in the refactored Thread List.</a:t>
            </a:r>
          </a:p>
        </p:txBody>
      </p:sp>
      <p:sp>
        <p:nvSpPr>
          <p:cNvPr id="4" name="Slide Number Placeholder 3"/>
          <p:cNvSpPr>
            <a:spLocks noGrp="1"/>
          </p:cNvSpPr>
          <p:nvPr>
            <p:ph type="sldNum" sz="quarter" idx="10"/>
          </p:nvPr>
        </p:nvSpPr>
        <p:spPr/>
        <p:txBody>
          <a:bodyPr/>
          <a:lstStyle/>
          <a:p>
            <a:fld id="{A6247793-AC48-C147-A3B1-4DA740B7ED7B}" type="slidenum">
              <a:rPr lang="en-US" smtClean="0"/>
              <a:t>18</a:t>
            </a:fld>
            <a:endParaRPr lang="en-US"/>
          </a:p>
        </p:txBody>
      </p:sp>
    </p:spTree>
    <p:extLst>
      <p:ext uri="{BB962C8B-B14F-4D97-AF65-F5344CB8AC3E}">
        <p14:creationId xmlns:p14="http://schemas.microsoft.com/office/powerpoint/2010/main" val="5232895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50%</a:t>
            </a:r>
            <a:r>
              <a:rPr lang="en-US" baseline="0" dirty="0" smtClean="0"/>
              <a:t> of users had close to no change</a:t>
            </a:r>
          </a:p>
          <a:p>
            <a:pPr marL="171450" indent="-171450">
              <a:buFont typeface="Arial"/>
              <a:buChar char="•"/>
            </a:pPr>
            <a:endParaRPr lang="en-US" baseline="0" dirty="0" smtClean="0"/>
          </a:p>
          <a:p>
            <a:pPr marL="171450" indent="-171450">
              <a:buFont typeface="Arial"/>
              <a:buChar char="•"/>
            </a:pPr>
            <a:r>
              <a:rPr lang="en-US" baseline="0" dirty="0" smtClean="0"/>
              <a:t>Other 50% had faster and more predictable rendering</a:t>
            </a:r>
          </a:p>
          <a:p>
            <a:pPr marL="171450" indent="-171450">
              <a:buFont typeface="Arial"/>
              <a:buChar char="•"/>
            </a:pPr>
            <a:endParaRPr lang="en-US" baseline="0" dirty="0" smtClean="0"/>
          </a:p>
          <a:p>
            <a:pPr marL="171450" indent="-171450">
              <a:buFont typeface="Arial"/>
              <a:buChar char="•"/>
            </a:pPr>
            <a:r>
              <a:rPr lang="en-US" baseline="0" dirty="0" smtClean="0"/>
              <a:t>Refactor successful	</a:t>
            </a:r>
            <a:endParaRPr lang="en-US" dirty="0" smtClean="0"/>
          </a:p>
          <a:p>
            <a:endParaRPr lang="en-US" dirty="0" smtClean="0"/>
          </a:p>
          <a:p>
            <a:r>
              <a:rPr lang="en-US" dirty="0" smtClean="0"/>
              <a:t>----</a:t>
            </a:r>
          </a:p>
          <a:p>
            <a:endParaRPr lang="en-US" dirty="0" smtClean="0"/>
          </a:p>
          <a:p>
            <a:r>
              <a:rPr lang="en-US" dirty="0" smtClean="0"/>
              <a:t>Aside from making the feed</a:t>
            </a:r>
            <a:r>
              <a:rPr lang="en-US" baseline="0" dirty="0" smtClean="0"/>
              <a:t> easier to work in we’ve also had a nice side effect in terms of rendering performance. This graph shows the render times for grouped by percentile rank. For 50% of our users there wasn’t a large change in render time. But for the remaining for 50% we were able to not only make rendering faster but also more predictable. The biggest reason for this is that we removed the asynchronous rendering, which would be effected by animations and other components rendering during the feed render. Since the feed is the primary experience we’re happy to render it first and then render any other component, which is what happens with our refactor.</a:t>
            </a:r>
            <a:endParaRPr lang="en-US" dirty="0" smtClean="0"/>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All in all we believe this was a successful refactor.</a:t>
            </a:r>
          </a:p>
          <a:p>
            <a:endParaRPr lang="en-US" dirty="0"/>
          </a:p>
        </p:txBody>
      </p:sp>
      <p:sp>
        <p:nvSpPr>
          <p:cNvPr id="4" name="Slide Number Placeholder 3"/>
          <p:cNvSpPr>
            <a:spLocks noGrp="1"/>
          </p:cNvSpPr>
          <p:nvPr>
            <p:ph type="sldNum" sz="quarter" idx="10"/>
          </p:nvPr>
        </p:nvSpPr>
        <p:spPr/>
        <p:txBody>
          <a:bodyPr/>
          <a:lstStyle/>
          <a:p>
            <a:fld id="{A6247793-AC48-C147-A3B1-4DA740B7ED7B}" type="slidenum">
              <a:rPr lang="en-US" smtClean="0"/>
              <a:t>19</a:t>
            </a:fld>
            <a:endParaRPr lang="en-US"/>
          </a:p>
        </p:txBody>
      </p:sp>
    </p:spTree>
    <p:extLst>
      <p:ext uri="{BB962C8B-B14F-4D97-AF65-F5344CB8AC3E}">
        <p14:creationId xmlns:p14="http://schemas.microsoft.com/office/powerpoint/2010/main" val="24678056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marR="0" indent="-285750" algn="l" defTabSz="457200" rtl="0" eaLnBrk="1" fontAlgn="auto" latinLnBrk="0" hangingPunct="1">
              <a:lnSpc>
                <a:spcPct val="100000"/>
              </a:lnSpc>
              <a:spcBef>
                <a:spcPts val="0"/>
              </a:spcBef>
              <a:spcAft>
                <a:spcPts val="0"/>
              </a:spcAft>
              <a:buClrTx/>
              <a:buSzTx/>
              <a:buFont typeface="Arial"/>
              <a:buChar char="•"/>
              <a:tabLst/>
              <a:defRPr/>
            </a:pPr>
            <a:r>
              <a:rPr lang="en-US" sz="1400" dirty="0" smtClean="0"/>
              <a:t>26 engineers,</a:t>
            </a:r>
            <a:r>
              <a:rPr lang="en-US" sz="1400" baseline="0" dirty="0" smtClean="0"/>
              <a:t> 3 offices</a:t>
            </a:r>
          </a:p>
          <a:p>
            <a:pPr marL="285750" marR="0" indent="-285750" algn="l" defTabSz="457200" rtl="0" eaLnBrk="1" fontAlgn="auto" latinLnBrk="0" hangingPunct="1">
              <a:lnSpc>
                <a:spcPct val="100000"/>
              </a:lnSpc>
              <a:spcBef>
                <a:spcPts val="0"/>
              </a:spcBef>
              <a:spcAft>
                <a:spcPts val="0"/>
              </a:spcAft>
              <a:buClrTx/>
              <a:buSzTx/>
              <a:buFont typeface="Arial"/>
              <a:buChar char="•"/>
              <a:tabLst/>
              <a:defRPr/>
            </a:pPr>
            <a:endParaRPr lang="en-US" sz="1400" baseline="0" dirty="0" smtClean="0"/>
          </a:p>
          <a:p>
            <a:pPr marL="285750" marR="0" indent="-285750" algn="l" defTabSz="457200" rtl="0" eaLnBrk="1" fontAlgn="auto" latinLnBrk="0" hangingPunct="1">
              <a:lnSpc>
                <a:spcPct val="100000"/>
              </a:lnSpc>
              <a:spcBef>
                <a:spcPts val="0"/>
              </a:spcBef>
              <a:spcAft>
                <a:spcPts val="0"/>
              </a:spcAft>
              <a:buClrTx/>
              <a:buSzTx/>
              <a:buFont typeface="Arial"/>
              <a:buChar char="•"/>
              <a:tabLst/>
              <a:defRPr/>
            </a:pPr>
            <a:r>
              <a:rPr lang="en-US" sz="1400" baseline="0" dirty="0" smtClean="0"/>
              <a:t>30 commits to master per day</a:t>
            </a:r>
          </a:p>
          <a:p>
            <a:pPr marL="285750" marR="0" indent="-285750" algn="l" defTabSz="457200" rtl="0" eaLnBrk="1" fontAlgn="auto" latinLnBrk="0" hangingPunct="1">
              <a:lnSpc>
                <a:spcPct val="100000"/>
              </a:lnSpc>
              <a:spcBef>
                <a:spcPts val="0"/>
              </a:spcBef>
              <a:spcAft>
                <a:spcPts val="0"/>
              </a:spcAft>
              <a:buClrTx/>
              <a:buSzTx/>
              <a:buFont typeface="Arial"/>
              <a:buChar char="•"/>
              <a:tabLst/>
              <a:defRPr/>
            </a:pPr>
            <a:endParaRPr lang="en-US" sz="1400" baseline="0" dirty="0" smtClean="0"/>
          </a:p>
          <a:p>
            <a:pPr marL="285750" marR="0" indent="-285750" algn="l" defTabSz="457200" rtl="0" eaLnBrk="1" fontAlgn="auto" latinLnBrk="0" hangingPunct="1">
              <a:lnSpc>
                <a:spcPct val="100000"/>
              </a:lnSpc>
              <a:spcBef>
                <a:spcPts val="0"/>
              </a:spcBef>
              <a:spcAft>
                <a:spcPts val="0"/>
              </a:spcAft>
              <a:buClrTx/>
              <a:buSzTx/>
              <a:buFont typeface="Arial"/>
              <a:buChar char="•"/>
              <a:tabLst/>
              <a:defRPr/>
            </a:pPr>
            <a:r>
              <a:rPr lang="en-US" sz="1400" baseline="0" dirty="0" smtClean="0"/>
              <a:t>What is Yammer</a:t>
            </a:r>
          </a:p>
          <a:p>
            <a:pPr marL="285750" marR="0" indent="-285750" algn="l" defTabSz="457200" rtl="0" eaLnBrk="1" fontAlgn="auto" latinLnBrk="0" hangingPunct="1">
              <a:lnSpc>
                <a:spcPct val="100000"/>
              </a:lnSpc>
              <a:spcBef>
                <a:spcPts val="0"/>
              </a:spcBef>
              <a:spcAft>
                <a:spcPts val="0"/>
              </a:spcAft>
              <a:buClrTx/>
              <a:buSzTx/>
              <a:buFont typeface="Arial"/>
              <a:buChar char="•"/>
              <a:tabLst/>
              <a:defRPr/>
            </a:pPr>
            <a:endParaRPr lang="en-US" sz="1400" baseline="0" dirty="0" smtClean="0"/>
          </a:p>
          <a:p>
            <a:pPr marL="285750" marR="0" indent="-285750" algn="l" defTabSz="457200" rtl="0" eaLnBrk="1" fontAlgn="auto" latinLnBrk="0" hangingPunct="1">
              <a:lnSpc>
                <a:spcPct val="100000"/>
              </a:lnSpc>
              <a:spcBef>
                <a:spcPts val="0"/>
              </a:spcBef>
              <a:spcAft>
                <a:spcPts val="0"/>
              </a:spcAft>
              <a:buClrTx/>
              <a:buSzTx/>
              <a:buFont typeface="Arial"/>
              <a:buChar char="•"/>
              <a:tabLst/>
              <a:defRPr/>
            </a:pPr>
            <a:r>
              <a:rPr lang="en-US" sz="1400" baseline="0" dirty="0" smtClean="0"/>
              <a:t>How we use MVPs</a:t>
            </a:r>
          </a:p>
          <a:p>
            <a:pPr marL="285750" marR="0" indent="-285750" algn="l" defTabSz="457200" rtl="0" eaLnBrk="1" fontAlgn="auto" latinLnBrk="0" hangingPunct="1">
              <a:lnSpc>
                <a:spcPct val="100000"/>
              </a:lnSpc>
              <a:spcBef>
                <a:spcPts val="0"/>
              </a:spcBef>
              <a:spcAft>
                <a:spcPts val="0"/>
              </a:spcAft>
              <a:buClrTx/>
              <a:buSzTx/>
              <a:buFont typeface="Arial"/>
              <a:buChar char="•"/>
              <a:tabLst/>
              <a:defRPr/>
            </a:pPr>
            <a:endParaRPr lang="en-US" sz="1400" baseline="0" dirty="0" smtClean="0"/>
          </a:p>
          <a:p>
            <a:pPr marL="285750" marR="0" indent="-285750" algn="l" defTabSz="457200" rtl="0" eaLnBrk="1" fontAlgn="auto" latinLnBrk="0" hangingPunct="1">
              <a:lnSpc>
                <a:spcPct val="100000"/>
              </a:lnSpc>
              <a:spcBef>
                <a:spcPts val="0"/>
              </a:spcBef>
              <a:spcAft>
                <a:spcPts val="0"/>
              </a:spcAft>
              <a:buClrTx/>
              <a:buSzTx/>
              <a:buFont typeface="Arial"/>
              <a:buChar char="•"/>
              <a:tabLst/>
              <a:defRPr/>
            </a:pPr>
            <a:r>
              <a:rPr lang="en-US" sz="1400" baseline="0" dirty="0" smtClean="0"/>
              <a:t>Custom frameworks + Open Source == steep learning curve</a:t>
            </a:r>
          </a:p>
          <a:p>
            <a:pPr marL="285750" marR="0" indent="-285750" algn="l" defTabSz="457200" rtl="0" eaLnBrk="1" fontAlgn="auto" latinLnBrk="0" hangingPunct="1">
              <a:lnSpc>
                <a:spcPct val="100000"/>
              </a:lnSpc>
              <a:spcBef>
                <a:spcPts val="0"/>
              </a:spcBef>
              <a:spcAft>
                <a:spcPts val="0"/>
              </a:spcAft>
              <a:buClrTx/>
              <a:buSzTx/>
              <a:buFont typeface="Arial"/>
              <a:buChar char="•"/>
              <a:tabLst/>
              <a:defRPr/>
            </a:pPr>
            <a:endParaRPr lang="en-US" sz="1400" baseline="0" dirty="0" smtClean="0"/>
          </a:p>
          <a:p>
            <a:pPr marL="285750" marR="0" indent="-285750" algn="l" defTabSz="457200" rtl="0" eaLnBrk="1" fontAlgn="auto" latinLnBrk="0" hangingPunct="1">
              <a:lnSpc>
                <a:spcPct val="100000"/>
              </a:lnSpc>
              <a:spcBef>
                <a:spcPts val="0"/>
              </a:spcBef>
              <a:spcAft>
                <a:spcPts val="0"/>
              </a:spcAft>
              <a:buClrTx/>
              <a:buSzTx/>
              <a:buFont typeface="Arial"/>
              <a:buChar char="•"/>
              <a:tabLst/>
              <a:defRPr/>
            </a:pPr>
            <a:r>
              <a:rPr lang="en-US" sz="1400" baseline="0" dirty="0" smtClean="0"/>
              <a:t>Picked Backbone</a:t>
            </a:r>
          </a:p>
          <a:p>
            <a:pPr marL="285750" marR="0" indent="-285750" algn="l" defTabSz="457200" rtl="0" eaLnBrk="1" fontAlgn="auto" latinLnBrk="0" hangingPunct="1">
              <a:lnSpc>
                <a:spcPct val="100000"/>
              </a:lnSpc>
              <a:spcBef>
                <a:spcPts val="0"/>
              </a:spcBef>
              <a:spcAft>
                <a:spcPts val="0"/>
              </a:spcAft>
              <a:buClrTx/>
              <a:buSzTx/>
              <a:buFont typeface="Arial"/>
              <a:buChar char="•"/>
              <a:tabLst/>
              <a:defRPr/>
            </a:pPr>
            <a:endParaRPr lang="en-US" sz="140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40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40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t>
            </a:r>
          </a:p>
          <a:p>
            <a:endParaRPr lang="en-US" sz="1400" dirty="0" smtClean="0"/>
          </a:p>
          <a:p>
            <a:r>
              <a:rPr lang="en-US" sz="1400" dirty="0" smtClean="0"/>
              <a:t>The</a:t>
            </a:r>
            <a:r>
              <a:rPr lang="en-US" sz="1400" baseline="0" dirty="0" smtClean="0"/>
              <a:t> Yammer frontend repository is quite a busy place. We’ve got 26 frontend engineers spread across three offices, London, San Francisco and Seattle. Right now we’re averaging about 30 commits to master everyday. Seems like a lot right? It’s because we have a combination of bug fixes and feature work that we ship everyday.</a:t>
            </a:r>
            <a:r>
              <a:rPr lang="en-US" sz="1400" dirty="0" smtClean="0"/>
              <a:t> If you haven’t heard about Yammer, we’re the corporate social network and we approach engineering in a slightly different manner to our enterprise counterparts. Our engineering team takes requirements from the product team and we work together to deliver a testable MVP. The MVP ships and we look at changes in our core metrics to decide if a feature will live or die. </a:t>
            </a:r>
            <a:r>
              <a:rPr lang="en-US" sz="1400" dirty="0"/>
              <a:t>T</a:t>
            </a:r>
            <a:r>
              <a:rPr lang="en-US" sz="1400" dirty="0" smtClean="0"/>
              <a:t>hese smaller MVPs means we’re always adding and removing code. </a:t>
            </a:r>
            <a:r>
              <a:rPr lang="en-US" sz="1400" baseline="0" dirty="0" smtClean="0"/>
              <a:t>With over 4 years of engineers getting their grubby fingers into the code we end up with a mix of custom frameworks and open source libraries. Not cool, right? Something the team has </a:t>
            </a:r>
            <a:r>
              <a:rPr lang="en-US" sz="1400" baseline="0" dirty="0" err="1" smtClean="0"/>
              <a:t>recognised</a:t>
            </a:r>
            <a:r>
              <a:rPr lang="en-US" sz="1400" baseline="0" dirty="0" smtClean="0"/>
              <a:t> is that for anyone jumping into this codebase the learning curve can be quite steep. Our solution is that overtime we are going to refactor everything to use a common M-V-Something framework. We picked </a:t>
            </a:r>
            <a:r>
              <a:rPr lang="en-US" sz="1400" baseline="0" dirty="0" err="1" smtClean="0"/>
              <a:t>Backbone.js</a:t>
            </a:r>
            <a:r>
              <a:rPr lang="en-US" sz="1400" baseline="0" dirty="0" smtClean="0"/>
              <a:t> for it’s simplicity and the fact that it wasn’t too pushy about the right way to do something. That is, we could progressively remold existing components into the Backbone world without too many problems.</a:t>
            </a:r>
          </a:p>
          <a:p>
            <a:endParaRPr lang="en-US" sz="1400" baseline="0" dirty="0" smtClean="0"/>
          </a:p>
        </p:txBody>
      </p:sp>
      <p:sp>
        <p:nvSpPr>
          <p:cNvPr id="4" name="Slide Number Placeholder 3"/>
          <p:cNvSpPr>
            <a:spLocks noGrp="1"/>
          </p:cNvSpPr>
          <p:nvPr>
            <p:ph type="sldNum" sz="quarter" idx="10"/>
          </p:nvPr>
        </p:nvSpPr>
        <p:spPr/>
        <p:txBody>
          <a:bodyPr/>
          <a:lstStyle/>
          <a:p>
            <a:fld id="{A6247793-AC48-C147-A3B1-4DA740B7ED7B}" type="slidenum">
              <a:rPr lang="en-US" smtClean="0"/>
              <a:t>2</a:t>
            </a:fld>
            <a:endParaRPr lang="en-US"/>
          </a:p>
        </p:txBody>
      </p:sp>
    </p:spTree>
    <p:extLst>
      <p:ext uri="{BB962C8B-B14F-4D97-AF65-F5344CB8AC3E}">
        <p14:creationId xmlns:p14="http://schemas.microsoft.com/office/powerpoint/2010/main" val="36089790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Thanks.</a:t>
            </a:r>
            <a:endParaRPr lang="en-US" dirty="0"/>
          </a:p>
        </p:txBody>
      </p:sp>
      <p:sp>
        <p:nvSpPr>
          <p:cNvPr id="4" name="Slide Number Placeholder 3"/>
          <p:cNvSpPr>
            <a:spLocks noGrp="1"/>
          </p:cNvSpPr>
          <p:nvPr>
            <p:ph type="sldNum" sz="quarter" idx="10"/>
          </p:nvPr>
        </p:nvSpPr>
        <p:spPr/>
        <p:txBody>
          <a:bodyPr/>
          <a:lstStyle/>
          <a:p>
            <a:fld id="{A6247793-AC48-C147-A3B1-4DA740B7ED7B}" type="slidenum">
              <a:rPr lang="en-US" smtClean="0"/>
              <a:t>20</a:t>
            </a:fld>
            <a:endParaRPr lang="en-US"/>
          </a:p>
        </p:txBody>
      </p:sp>
    </p:spTree>
    <p:extLst>
      <p:ext uri="{BB962C8B-B14F-4D97-AF65-F5344CB8AC3E}">
        <p14:creationId xmlns:p14="http://schemas.microsoft.com/office/powerpoint/2010/main" val="6327394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buFont typeface="Arial"/>
              <a:buChar char="•"/>
            </a:pPr>
            <a:r>
              <a:rPr lang="en-US" sz="1400" dirty="0" smtClean="0"/>
              <a:t>What is the thread list</a:t>
            </a:r>
          </a:p>
          <a:p>
            <a:pPr marL="285750" indent="-285750">
              <a:buFont typeface="Arial"/>
              <a:buChar char="•"/>
            </a:pPr>
            <a:endParaRPr lang="en-US" sz="1400" dirty="0" smtClean="0"/>
          </a:p>
          <a:p>
            <a:pPr marL="285750" indent="-285750">
              <a:buFont typeface="Arial"/>
              <a:buChar char="•"/>
            </a:pPr>
            <a:r>
              <a:rPr lang="en-US" sz="1400" dirty="0" smtClean="0"/>
              <a:t>Had</a:t>
            </a:r>
            <a:r>
              <a:rPr lang="en-US" sz="1400" baseline="0" dirty="0" smtClean="0"/>
              <a:t> most of the experimentation</a:t>
            </a:r>
          </a:p>
          <a:p>
            <a:pPr marL="285750" indent="-285750">
              <a:buFont typeface="Arial"/>
              <a:buChar char="•"/>
            </a:pPr>
            <a:endParaRPr lang="en-US" sz="1400" baseline="0" dirty="0" smtClean="0"/>
          </a:p>
          <a:p>
            <a:pPr marL="285750" indent="-285750">
              <a:buFont typeface="Arial"/>
              <a:buChar char="•"/>
            </a:pPr>
            <a:r>
              <a:rPr lang="en-US" sz="1400" baseline="0" dirty="0" smtClean="0"/>
              <a:t>Slow to work in/understand</a:t>
            </a:r>
          </a:p>
          <a:p>
            <a:pPr marL="285750" indent="-285750">
              <a:buFont typeface="Arial"/>
              <a:buChar char="•"/>
            </a:pPr>
            <a:endParaRPr lang="en-US" sz="1400" baseline="0" dirty="0" smtClean="0"/>
          </a:p>
          <a:p>
            <a:pPr marL="285750" indent="-285750">
              <a:buFont typeface="Arial"/>
              <a:buChar char="•"/>
            </a:pPr>
            <a:r>
              <a:rPr lang="en-US" sz="1400" baseline="0" dirty="0" err="1" smtClean="0"/>
              <a:t>Async</a:t>
            </a:r>
            <a:r>
              <a:rPr lang="en-US" sz="1400" baseline="0" dirty="0" smtClean="0"/>
              <a:t> rendering is unpredictable</a:t>
            </a:r>
            <a:endParaRPr lang="en-US" sz="1400" dirty="0" smtClean="0"/>
          </a:p>
          <a:p>
            <a:endParaRPr lang="en-US" sz="1400" dirty="0" smtClean="0"/>
          </a:p>
          <a:p>
            <a:r>
              <a:rPr lang="en-US" sz="1400" dirty="0" smtClean="0"/>
              <a:t>-----</a:t>
            </a:r>
          </a:p>
          <a:p>
            <a:endParaRPr lang="en-US" sz="1400" dirty="0" smtClean="0"/>
          </a:p>
          <a:p>
            <a:r>
              <a:rPr lang="en-US" sz="1400" dirty="0" smtClean="0"/>
              <a:t>Myself and another colleague were on a project to refactor the </a:t>
            </a:r>
            <a:r>
              <a:rPr lang="en-US" sz="1400" dirty="0" err="1" smtClean="0"/>
              <a:t>ThreadList</a:t>
            </a:r>
            <a:r>
              <a:rPr lang="en-US" sz="1400" dirty="0" smtClean="0"/>
              <a:t> component.</a:t>
            </a:r>
            <a:r>
              <a:rPr lang="en-US" sz="1400" baseline="0" dirty="0" smtClean="0"/>
              <a:t> The </a:t>
            </a:r>
            <a:r>
              <a:rPr lang="en-US" sz="1400" baseline="0" dirty="0" err="1" smtClean="0"/>
              <a:t>ThreadList</a:t>
            </a:r>
            <a:r>
              <a:rPr lang="en-US" sz="1400" baseline="0" dirty="0" smtClean="0"/>
              <a:t> component powers the feed on Yammer. The feed is a list of threads each with</a:t>
            </a:r>
            <a:r>
              <a:rPr lang="en-US" sz="1400" dirty="0" smtClean="0"/>
              <a:t> a thread starter and some replies. It’s used to surface relevant information to the end user and is the core experience for Yammer.</a:t>
            </a:r>
            <a:r>
              <a:rPr lang="en-US" sz="1400" baseline="0" dirty="0" smtClean="0"/>
              <a:t> It’s also where we’ve done the most amount of experimentation over time. And time does take its toll on a codebase.  No matter how carefully you refactor code, there is always going to be a trail left behind.</a:t>
            </a:r>
            <a:r>
              <a:rPr lang="en-US" sz="1400" dirty="0" smtClean="0"/>
              <a:t> With 4 years of experimentation it has made this part of the codebase extremely hard to follow. The rendering code was a complex sequence of functions that were called asynchronously. Most of this was written to give the impression of speed in slower browsers that are no longer supported. The biggest problem with asynchronously building the feed is that there is a sequence of events that is not very easily understood. This meant that anyone jumping into this part of the codebase would first have to spend quite a lot of time to understand what was going on before they could get on with the task at hand. Now imagine having to do this every time you switch context back to the thread list – this slows your team right down. This is a big deal for Yammer, since it adds time and effort to experimenting on the feed.</a:t>
            </a:r>
          </a:p>
        </p:txBody>
      </p:sp>
      <p:sp>
        <p:nvSpPr>
          <p:cNvPr id="4" name="Slide Number Placeholder 3"/>
          <p:cNvSpPr>
            <a:spLocks noGrp="1"/>
          </p:cNvSpPr>
          <p:nvPr>
            <p:ph type="sldNum" sz="quarter" idx="10"/>
          </p:nvPr>
        </p:nvSpPr>
        <p:spPr/>
        <p:txBody>
          <a:bodyPr/>
          <a:lstStyle/>
          <a:p>
            <a:fld id="{A6247793-AC48-C147-A3B1-4DA740B7ED7B}" type="slidenum">
              <a:rPr lang="en-US" smtClean="0"/>
              <a:t>3</a:t>
            </a:fld>
            <a:endParaRPr lang="en-US"/>
          </a:p>
        </p:txBody>
      </p:sp>
    </p:spTree>
    <p:extLst>
      <p:ext uri="{BB962C8B-B14F-4D97-AF65-F5344CB8AC3E}">
        <p14:creationId xmlns:p14="http://schemas.microsoft.com/office/powerpoint/2010/main" val="3608979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sz="1400" dirty="0" smtClean="0"/>
              <a:t>Don’t got hating past team mates</a:t>
            </a:r>
          </a:p>
          <a:p>
            <a:pPr marL="285750" indent="-285750">
              <a:buFont typeface="Arial"/>
              <a:buChar char="•"/>
            </a:pPr>
            <a:endParaRPr lang="en-US" sz="1400" dirty="0" smtClean="0"/>
          </a:p>
          <a:p>
            <a:pPr marL="285750" indent="-285750">
              <a:buFont typeface="Arial"/>
              <a:buChar char="•"/>
            </a:pPr>
            <a:r>
              <a:rPr lang="en-US" sz="1400" dirty="0" smtClean="0"/>
              <a:t>Their</a:t>
            </a:r>
            <a:r>
              <a:rPr lang="en-US" sz="1400" baseline="0" dirty="0" smtClean="0"/>
              <a:t> code means you’re employed</a:t>
            </a:r>
            <a:endParaRPr lang="en-US" sz="1400" dirty="0" smtClean="0"/>
          </a:p>
          <a:p>
            <a:endParaRPr lang="en-US" sz="1400" dirty="0" smtClean="0"/>
          </a:p>
          <a:p>
            <a:r>
              <a:rPr lang="en-US" sz="1400" dirty="0" smtClean="0"/>
              <a:t>----</a:t>
            </a:r>
          </a:p>
          <a:p>
            <a:endParaRPr lang="en-US" sz="1400" dirty="0" smtClean="0"/>
          </a:p>
          <a:p>
            <a:r>
              <a:rPr lang="en-US" sz="1400" dirty="0" smtClean="0"/>
              <a:t>Before we get into the refactor it is important to remember that no matter how much you disagree with past decisions, they did the job they needed to. It’s very possible that if those decisions hadn’t been made then your current employment situation would be very different.</a:t>
            </a:r>
            <a:endParaRPr lang="en-US" sz="1400" dirty="0"/>
          </a:p>
        </p:txBody>
      </p:sp>
      <p:sp>
        <p:nvSpPr>
          <p:cNvPr id="4" name="Slide Number Placeholder 3"/>
          <p:cNvSpPr>
            <a:spLocks noGrp="1"/>
          </p:cNvSpPr>
          <p:nvPr>
            <p:ph type="sldNum" sz="quarter" idx="10"/>
          </p:nvPr>
        </p:nvSpPr>
        <p:spPr/>
        <p:txBody>
          <a:bodyPr/>
          <a:lstStyle/>
          <a:p>
            <a:fld id="{A6247793-AC48-C147-A3B1-4DA740B7ED7B}" type="slidenum">
              <a:rPr lang="en-US" smtClean="0"/>
              <a:t>4</a:t>
            </a:fld>
            <a:endParaRPr lang="en-US"/>
          </a:p>
        </p:txBody>
      </p:sp>
    </p:spTree>
    <p:extLst>
      <p:ext uri="{BB962C8B-B14F-4D97-AF65-F5344CB8AC3E}">
        <p14:creationId xmlns:p14="http://schemas.microsoft.com/office/powerpoint/2010/main" val="3189116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sz="1400" dirty="0" smtClean="0"/>
              <a:t>Tricky</a:t>
            </a:r>
            <a:r>
              <a:rPr lang="en-US" sz="1400" baseline="0" dirty="0" smtClean="0"/>
              <a:t> decision, different for everyone</a:t>
            </a:r>
          </a:p>
          <a:p>
            <a:pPr marL="285750" indent="-285750">
              <a:buFont typeface="Arial"/>
              <a:buChar char="•"/>
            </a:pPr>
            <a:endParaRPr lang="en-US" sz="1400" baseline="0" dirty="0" smtClean="0"/>
          </a:p>
          <a:p>
            <a:pPr marL="285750" indent="-285750">
              <a:buFont typeface="Arial"/>
              <a:buChar char="•"/>
            </a:pPr>
            <a:r>
              <a:rPr lang="en-US" sz="1400" baseline="0" dirty="0" smtClean="0"/>
              <a:t>Time to ship on a rewrite is more important than on a refactor</a:t>
            </a:r>
          </a:p>
          <a:p>
            <a:pPr marL="285750" indent="-285750">
              <a:buFont typeface="Arial"/>
              <a:buChar char="•"/>
            </a:pPr>
            <a:endParaRPr lang="en-US" sz="1400" baseline="0" dirty="0" smtClean="0"/>
          </a:p>
          <a:p>
            <a:pPr marL="285750" indent="-285750">
              <a:buFont typeface="Arial"/>
              <a:buChar char="•"/>
            </a:pPr>
            <a:r>
              <a:rPr lang="en-US" sz="1400" baseline="0" dirty="0" smtClean="0"/>
              <a:t>4 years of changes and bug fixes</a:t>
            </a:r>
          </a:p>
          <a:p>
            <a:pPr marL="285750" indent="-285750">
              <a:buFont typeface="Arial"/>
              <a:buChar char="•"/>
            </a:pPr>
            <a:endParaRPr lang="en-US" sz="1400" baseline="0" dirty="0" smtClean="0"/>
          </a:p>
          <a:p>
            <a:pPr marL="285750" indent="-285750">
              <a:buFont typeface="Arial"/>
              <a:buChar char="•"/>
            </a:pPr>
            <a:r>
              <a:rPr lang="en-US" sz="1400" baseline="0" dirty="0" smtClean="0"/>
              <a:t>Compliance cost</a:t>
            </a:r>
            <a:endParaRPr lang="en-US" sz="1400" dirty="0" smtClean="0"/>
          </a:p>
          <a:p>
            <a:endParaRPr lang="en-US" sz="1400" dirty="0" smtClean="0"/>
          </a:p>
          <a:p>
            <a:r>
              <a:rPr lang="en-US" sz="1400" dirty="0" smtClean="0"/>
              <a:t>----</a:t>
            </a:r>
          </a:p>
          <a:p>
            <a:endParaRPr lang="en-US" sz="1400" dirty="0" smtClean="0"/>
          </a:p>
          <a:p>
            <a:r>
              <a:rPr lang="en-US" sz="1400" dirty="0" smtClean="0"/>
              <a:t>Now, usually when code gets this complex and difficult to work in, we as engineers end up having a rewrite </a:t>
            </a:r>
            <a:r>
              <a:rPr lang="en-US" sz="1400" dirty="0" err="1" smtClean="0"/>
              <a:t>vs</a:t>
            </a:r>
            <a:r>
              <a:rPr lang="en-US" sz="1400" dirty="0" smtClean="0"/>
              <a:t> refactor conversation.  It’s  a tricky decision and the answer isn’t always the same for every business. For Yammer the decision is very simple, rewriting would mean we would pause moving the product forward while the rewrite occurs. For Yammer the time to ship is a lot more important during a rewrite than it is during a refactor, as us</a:t>
            </a:r>
            <a:r>
              <a:rPr lang="en-US" sz="1400" baseline="0" dirty="0" smtClean="0"/>
              <a:t> engineers should not block the product team from moving the product forward. </a:t>
            </a:r>
          </a:p>
          <a:p>
            <a:r>
              <a:rPr lang="en-US" sz="1400" dirty="0" smtClean="0"/>
              <a:t>We’ve got 4 years of changes in functionality and bug fixes. This makes for a significant piece of work.  And, before you say that we could rewrite in parallel, that would mean a significant compliance cost to the team doing the rewrite. They would need to make sure they’re aware of all ongoing experimentation on the feed and integrate as appropriate. And the longer they</a:t>
            </a:r>
            <a:r>
              <a:rPr lang="en-US" sz="1400" baseline="0" dirty="0" smtClean="0"/>
              <a:t> spend on the rewrite the more integration they’re going to have to do. So for us we’re pretty much always going to refactor because we can do it in an iterative approach, refactoring in smaller amounts to get us to a better place.</a:t>
            </a:r>
            <a:endParaRPr lang="en-US" sz="1400" dirty="0" smtClean="0"/>
          </a:p>
          <a:p>
            <a:r>
              <a:rPr lang="en-US" sz="1400" dirty="0" smtClean="0"/>
              <a:t>  </a:t>
            </a:r>
            <a:endParaRPr lang="en-US" sz="1400" dirty="0"/>
          </a:p>
        </p:txBody>
      </p:sp>
      <p:sp>
        <p:nvSpPr>
          <p:cNvPr id="4" name="Slide Number Placeholder 3"/>
          <p:cNvSpPr>
            <a:spLocks noGrp="1"/>
          </p:cNvSpPr>
          <p:nvPr>
            <p:ph type="sldNum" sz="quarter" idx="10"/>
          </p:nvPr>
        </p:nvSpPr>
        <p:spPr/>
        <p:txBody>
          <a:bodyPr/>
          <a:lstStyle/>
          <a:p>
            <a:fld id="{A6247793-AC48-C147-A3B1-4DA740B7ED7B}" type="slidenum">
              <a:rPr lang="en-US" smtClean="0"/>
              <a:t>5</a:t>
            </a:fld>
            <a:endParaRPr lang="en-US"/>
          </a:p>
        </p:txBody>
      </p:sp>
    </p:spTree>
    <p:extLst>
      <p:ext uri="{BB962C8B-B14F-4D97-AF65-F5344CB8AC3E}">
        <p14:creationId xmlns:p14="http://schemas.microsoft.com/office/powerpoint/2010/main" val="3871360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buFont typeface="Arial"/>
              <a:buChar char="•"/>
            </a:pPr>
            <a:r>
              <a:rPr lang="en-US" sz="1400" dirty="0" smtClean="0"/>
              <a:t>No</a:t>
            </a:r>
            <a:r>
              <a:rPr lang="en-US" sz="1400" baseline="0" dirty="0" smtClean="0"/>
              <a:t> one works alone</a:t>
            </a:r>
          </a:p>
          <a:p>
            <a:pPr marL="285750" indent="-285750">
              <a:buFont typeface="Arial"/>
              <a:buChar char="•"/>
            </a:pPr>
            <a:endParaRPr lang="en-US" sz="1400" baseline="0" dirty="0" smtClean="0"/>
          </a:p>
          <a:p>
            <a:pPr marL="285750" indent="-285750">
              <a:buFont typeface="Arial"/>
              <a:buChar char="•"/>
            </a:pPr>
            <a:r>
              <a:rPr lang="en-US" sz="1400" baseline="0" dirty="0" smtClean="0"/>
              <a:t>I don’t have all the answers</a:t>
            </a:r>
          </a:p>
          <a:p>
            <a:pPr marL="285750" indent="-285750">
              <a:buFont typeface="Arial"/>
              <a:buChar char="•"/>
            </a:pPr>
            <a:endParaRPr lang="en-US" sz="1400" baseline="0" dirty="0" smtClean="0"/>
          </a:p>
          <a:p>
            <a:pPr marL="285750" indent="-285750">
              <a:buFont typeface="Arial"/>
              <a:buChar char="•"/>
            </a:pPr>
            <a:r>
              <a:rPr lang="en-US" sz="1400" baseline="0" dirty="0" smtClean="0"/>
              <a:t>Have someone to bounce ideas off</a:t>
            </a:r>
            <a:endParaRPr lang="en-US" sz="1400" dirty="0" smtClean="0"/>
          </a:p>
          <a:p>
            <a:endParaRPr lang="en-US" sz="1400" dirty="0" smtClean="0"/>
          </a:p>
          <a:p>
            <a:r>
              <a:rPr lang="en-US" sz="1400" dirty="0" smtClean="0"/>
              <a:t>-----</a:t>
            </a:r>
          </a:p>
          <a:p>
            <a:endParaRPr lang="en-US" sz="1400" dirty="0" smtClean="0"/>
          </a:p>
          <a:p>
            <a:r>
              <a:rPr lang="en-US" sz="1400" dirty="0" smtClean="0"/>
              <a:t>One of the more interesting rules at Yammer is that nobody works alone. It’s a rule that I believe in. I’m pretty sure that I don’t have all the answers. I certainly have some ideas, but it’s quite easy to miss things. Having someone to bounce an idea off helps. Especially so when your colleague is as stubborn as you are. So let’s dig into the steps we took.</a:t>
            </a:r>
            <a:endParaRPr lang="en-US" sz="1400" dirty="0"/>
          </a:p>
        </p:txBody>
      </p:sp>
      <p:sp>
        <p:nvSpPr>
          <p:cNvPr id="4" name="Slide Number Placeholder 3"/>
          <p:cNvSpPr>
            <a:spLocks noGrp="1"/>
          </p:cNvSpPr>
          <p:nvPr>
            <p:ph type="sldNum" sz="quarter" idx="10"/>
          </p:nvPr>
        </p:nvSpPr>
        <p:spPr/>
        <p:txBody>
          <a:bodyPr/>
          <a:lstStyle/>
          <a:p>
            <a:fld id="{A6247793-AC48-C147-A3B1-4DA740B7ED7B}" type="slidenum">
              <a:rPr lang="en-US" smtClean="0"/>
              <a:t>6</a:t>
            </a:fld>
            <a:endParaRPr lang="en-US"/>
          </a:p>
        </p:txBody>
      </p:sp>
    </p:spTree>
    <p:extLst>
      <p:ext uri="{BB962C8B-B14F-4D97-AF65-F5344CB8AC3E}">
        <p14:creationId xmlns:p14="http://schemas.microsoft.com/office/powerpoint/2010/main" val="36089790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sz="1400" dirty="0" smtClean="0"/>
              <a:t>Research</a:t>
            </a:r>
            <a:r>
              <a:rPr lang="en-US" sz="1400" baseline="0" dirty="0" smtClean="0"/>
              <a:t> needed to understand the domain</a:t>
            </a:r>
          </a:p>
          <a:p>
            <a:pPr marL="285750" indent="-285750">
              <a:buFont typeface="Arial"/>
              <a:buChar char="•"/>
            </a:pPr>
            <a:endParaRPr lang="en-US" sz="1400" baseline="0" dirty="0" smtClean="0"/>
          </a:p>
          <a:p>
            <a:pPr marL="285750" indent="-285750">
              <a:buFont typeface="Arial"/>
              <a:buChar char="•"/>
            </a:pPr>
            <a:r>
              <a:rPr lang="en-US" sz="1400" baseline="0" dirty="0" smtClean="0"/>
              <a:t>Not everything is written down</a:t>
            </a:r>
          </a:p>
          <a:p>
            <a:pPr marL="285750" indent="-285750">
              <a:buFont typeface="Arial"/>
              <a:buChar char="•"/>
            </a:pPr>
            <a:endParaRPr lang="en-US" sz="1400" baseline="0" dirty="0" smtClean="0"/>
          </a:p>
          <a:p>
            <a:pPr marL="285750" indent="-285750">
              <a:buFont typeface="Arial"/>
              <a:buChar char="•"/>
            </a:pPr>
            <a:r>
              <a:rPr lang="en-US" sz="1400" baseline="0" dirty="0" smtClean="0"/>
              <a:t>Spent a full week doing research</a:t>
            </a:r>
          </a:p>
          <a:p>
            <a:pPr marL="285750" indent="-285750">
              <a:buFont typeface="Arial"/>
              <a:buChar char="•"/>
            </a:pPr>
            <a:endParaRPr lang="en-US" sz="1400" baseline="0" dirty="0" smtClean="0"/>
          </a:p>
          <a:p>
            <a:pPr marL="285750" indent="-285750">
              <a:buFont typeface="Arial"/>
              <a:buChar char="•"/>
            </a:pPr>
            <a:r>
              <a:rPr lang="en-US" sz="1400" baseline="0" dirty="0" smtClean="0"/>
              <a:t>Limit the scope</a:t>
            </a:r>
            <a:endParaRPr lang="en-US" sz="1400" dirty="0" smtClean="0"/>
          </a:p>
          <a:p>
            <a:endParaRPr lang="en-US" sz="1400" dirty="0" smtClean="0"/>
          </a:p>
          <a:p>
            <a:r>
              <a:rPr lang="en-US" sz="1400" dirty="0" smtClean="0"/>
              <a:t>-----</a:t>
            </a:r>
          </a:p>
          <a:p>
            <a:endParaRPr lang="en-US" sz="1400" dirty="0" smtClean="0"/>
          </a:p>
          <a:p>
            <a:r>
              <a:rPr lang="en-US" sz="1400" dirty="0" smtClean="0"/>
              <a:t>First up, do you fully understand the domain you’re working in? I thought I understood what the </a:t>
            </a:r>
            <a:r>
              <a:rPr lang="en-US" sz="1400" dirty="0" err="1" smtClean="0"/>
              <a:t>threadlist</a:t>
            </a:r>
            <a:r>
              <a:rPr lang="en-US" sz="1400" dirty="0" smtClean="0"/>
              <a:t> did when I started this refactor, but it wasn’t until we did our research did we work out the full extent. I can’t stress enough that before you start to code you must first properly understand the full scope of your project. Odds on the functionality has changed over time and it is not completely documented. We spent a full week doing our research. We wanted to make sure that we had a clear picture of what pieces of code depended on the components were we going to refactor. We also used this time to limit our scope, as it was very apparent that large parts of the website either inherit from thread list or reference the thread list.</a:t>
            </a:r>
            <a:endParaRPr lang="en-US" sz="1400" dirty="0"/>
          </a:p>
        </p:txBody>
      </p:sp>
      <p:sp>
        <p:nvSpPr>
          <p:cNvPr id="4" name="Slide Number Placeholder 3"/>
          <p:cNvSpPr>
            <a:spLocks noGrp="1"/>
          </p:cNvSpPr>
          <p:nvPr>
            <p:ph type="sldNum" sz="quarter" idx="10"/>
          </p:nvPr>
        </p:nvSpPr>
        <p:spPr/>
        <p:txBody>
          <a:bodyPr/>
          <a:lstStyle/>
          <a:p>
            <a:fld id="{A6247793-AC48-C147-A3B1-4DA740B7ED7B}" type="slidenum">
              <a:rPr lang="en-US" smtClean="0"/>
              <a:t>7</a:t>
            </a:fld>
            <a:endParaRPr lang="en-US"/>
          </a:p>
        </p:txBody>
      </p:sp>
    </p:spTree>
    <p:extLst>
      <p:ext uri="{BB962C8B-B14F-4D97-AF65-F5344CB8AC3E}">
        <p14:creationId xmlns:p14="http://schemas.microsoft.com/office/powerpoint/2010/main" val="1698141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buFont typeface="Arial"/>
              <a:buChar char="•"/>
            </a:pPr>
            <a:r>
              <a:rPr lang="en-US" sz="1400" dirty="0" smtClean="0"/>
              <a:t>Step 1: Commit to master</a:t>
            </a:r>
          </a:p>
          <a:p>
            <a:pPr marL="285750" indent="-285750">
              <a:buFont typeface="Arial"/>
              <a:buChar char="•"/>
            </a:pPr>
            <a:endParaRPr lang="en-US" sz="1400" dirty="0" smtClean="0"/>
          </a:p>
          <a:p>
            <a:pPr marL="285750" indent="-285750">
              <a:buFont typeface="Arial"/>
              <a:buChar char="•"/>
            </a:pPr>
            <a:r>
              <a:rPr lang="en-US" sz="1400" dirty="0" smtClean="0"/>
              <a:t>Use a</a:t>
            </a:r>
            <a:r>
              <a:rPr lang="en-US" sz="1400" baseline="0" dirty="0" smtClean="0"/>
              <a:t> feature gate</a:t>
            </a:r>
          </a:p>
          <a:p>
            <a:pPr marL="285750" indent="-285750">
              <a:buFont typeface="Arial"/>
              <a:buChar char="•"/>
            </a:pPr>
            <a:endParaRPr lang="en-US" sz="1400" baseline="0" dirty="0" smtClean="0"/>
          </a:p>
          <a:p>
            <a:pPr marL="285750" indent="-285750">
              <a:buFont typeface="Arial"/>
              <a:buChar char="•"/>
            </a:pPr>
            <a:r>
              <a:rPr lang="en-US" sz="1400" baseline="0" dirty="0" smtClean="0"/>
              <a:t>What is a feature gate, no long branches</a:t>
            </a:r>
          </a:p>
          <a:p>
            <a:pPr marL="285750" indent="-285750">
              <a:buFont typeface="Arial"/>
              <a:buChar char="•"/>
            </a:pPr>
            <a:endParaRPr lang="en-US" sz="1400" baseline="0" dirty="0" smtClean="0"/>
          </a:p>
          <a:p>
            <a:pPr marL="285750" indent="-285750">
              <a:buFont typeface="Arial"/>
              <a:buChar char="•"/>
            </a:pPr>
            <a:r>
              <a:rPr lang="en-US" sz="1400" baseline="0" dirty="0" smtClean="0"/>
              <a:t>3 projects did work along side us</a:t>
            </a:r>
          </a:p>
          <a:p>
            <a:pPr marL="285750" indent="-285750">
              <a:buFont typeface="Arial"/>
              <a:buChar char="•"/>
            </a:pPr>
            <a:endParaRPr lang="en-US" sz="1400" baseline="0" dirty="0" smtClean="0"/>
          </a:p>
          <a:p>
            <a:pPr marL="285750" indent="-285750">
              <a:buFont typeface="Arial"/>
              <a:buChar char="•"/>
            </a:pPr>
            <a:r>
              <a:rPr lang="en-US" sz="1400" baseline="0" dirty="0" smtClean="0"/>
              <a:t>1 month till first merge to master and then every few days</a:t>
            </a:r>
            <a:endParaRPr lang="en-US" sz="1400" dirty="0" smtClean="0"/>
          </a:p>
          <a:p>
            <a:endParaRPr lang="en-US" sz="1400" dirty="0" smtClean="0"/>
          </a:p>
          <a:p>
            <a:r>
              <a:rPr lang="en-US" sz="1400" dirty="0" smtClean="0"/>
              <a:t>----</a:t>
            </a:r>
          </a:p>
          <a:p>
            <a:endParaRPr lang="en-US" sz="1400" dirty="0" smtClean="0"/>
          </a:p>
          <a:p>
            <a:r>
              <a:rPr lang="en-US" sz="1400" dirty="0" smtClean="0"/>
              <a:t>And, The first thing we did after our research was to commit</a:t>
            </a:r>
            <a:r>
              <a:rPr lang="en-US" sz="1400" baseline="0" dirty="0" smtClean="0"/>
              <a:t> some code to master. Yep that’s right shoved some code straight into master. We copied and pasted the thread list class,</a:t>
            </a:r>
            <a:r>
              <a:rPr lang="en-US" sz="1400" dirty="0" smtClean="0"/>
              <a:t> renamed it and stuck it behind a feature gate. A feature gate or feature flag is simply a mechanism that only enables a feature for a specific set of users. At Yammer we have an AB test system that let’s us roll out features to a subset of users. Aside from letting us test new features it also let’s us test code changes without effecting the whole user base. I know not everyone has an AB test system, in the past I’ve worked at places where we’ve hard coded our user ids in an if statement. It’s not pretty but it does get the job done. Using the feature gate means that we don’t have a long running branch. Instead we do smaller iterations and frequently merge back into master. This is really important in a repository as busy as the Yammer frontend. During our refactor we had 3 projects do work in the feed. If we were in a separate branch we would not have been aware of each other’s changes. Since the rest of the team can see your changes sooner this helps team aware of what’s happening. Our first merge back into master happened after a month, and then after that we were merging into master every few days.</a:t>
            </a:r>
          </a:p>
        </p:txBody>
      </p:sp>
      <p:sp>
        <p:nvSpPr>
          <p:cNvPr id="4" name="Slide Number Placeholder 3"/>
          <p:cNvSpPr>
            <a:spLocks noGrp="1"/>
          </p:cNvSpPr>
          <p:nvPr>
            <p:ph type="sldNum" sz="quarter" idx="10"/>
          </p:nvPr>
        </p:nvSpPr>
        <p:spPr/>
        <p:txBody>
          <a:bodyPr/>
          <a:lstStyle/>
          <a:p>
            <a:fld id="{A6247793-AC48-C147-A3B1-4DA740B7ED7B}" type="slidenum">
              <a:rPr lang="en-US" smtClean="0"/>
              <a:t>8</a:t>
            </a:fld>
            <a:endParaRPr lang="en-US"/>
          </a:p>
        </p:txBody>
      </p:sp>
    </p:spTree>
    <p:extLst>
      <p:ext uri="{BB962C8B-B14F-4D97-AF65-F5344CB8AC3E}">
        <p14:creationId xmlns:p14="http://schemas.microsoft.com/office/powerpoint/2010/main" val="3608979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sz="1400" dirty="0" smtClean="0"/>
              <a:t>Fork</a:t>
            </a:r>
            <a:r>
              <a:rPr lang="en-US" sz="1400" baseline="0" dirty="0" smtClean="0"/>
              <a:t> the tests</a:t>
            </a:r>
          </a:p>
          <a:p>
            <a:pPr marL="285750" indent="-285750">
              <a:buFont typeface="Arial"/>
              <a:buChar char="•"/>
            </a:pPr>
            <a:endParaRPr lang="en-US" sz="1400" baseline="0" dirty="0" smtClean="0"/>
          </a:p>
          <a:p>
            <a:pPr marL="285750" indent="-285750">
              <a:buFont typeface="Arial"/>
              <a:buChar char="•"/>
            </a:pPr>
            <a:r>
              <a:rPr lang="en-US" sz="1400" baseline="0" dirty="0" smtClean="0"/>
              <a:t>Both old and new should be under test</a:t>
            </a:r>
          </a:p>
          <a:p>
            <a:pPr marL="285750" indent="-285750">
              <a:buFont typeface="Arial"/>
              <a:buChar char="•"/>
            </a:pPr>
            <a:endParaRPr lang="en-US" sz="1400" baseline="0" dirty="0" smtClean="0"/>
          </a:p>
          <a:p>
            <a:pPr marL="285750" indent="-285750">
              <a:buFont typeface="Arial"/>
              <a:buChar char="•"/>
            </a:pPr>
            <a:r>
              <a:rPr lang="en-US" sz="1400" baseline="0" dirty="0" smtClean="0"/>
              <a:t>Over the last two years we’ve gotten to 70% coverage</a:t>
            </a:r>
          </a:p>
          <a:p>
            <a:pPr marL="285750" indent="-285750">
              <a:buFont typeface="Arial"/>
              <a:buChar char="•"/>
            </a:pPr>
            <a:endParaRPr lang="en-US" sz="1400" baseline="0" dirty="0" smtClean="0"/>
          </a:p>
          <a:p>
            <a:pPr marL="285750" indent="-285750">
              <a:buFont typeface="Arial"/>
              <a:buChar char="•"/>
            </a:pPr>
            <a:r>
              <a:rPr lang="en-US" sz="1400" baseline="0" dirty="0" smtClean="0"/>
              <a:t>Tests give you trust</a:t>
            </a:r>
            <a:endParaRPr lang="en-US" sz="1400" dirty="0" smtClean="0"/>
          </a:p>
          <a:p>
            <a:endParaRPr lang="en-US" sz="1400" dirty="0" smtClean="0"/>
          </a:p>
          <a:p>
            <a:r>
              <a:rPr lang="en-US" sz="1400" dirty="0" smtClean="0"/>
              <a:t>-----</a:t>
            </a:r>
          </a:p>
          <a:p>
            <a:endParaRPr lang="en-US" sz="1400" dirty="0" smtClean="0"/>
          </a:p>
          <a:p>
            <a:r>
              <a:rPr lang="en-US" sz="1400" dirty="0" smtClean="0"/>
              <a:t>Along with copy and pasting the thread list class we also copied and pasted the tests. Since end user functionality was not going</a:t>
            </a:r>
            <a:r>
              <a:rPr lang="en-US" sz="1400" baseline="0" dirty="0" smtClean="0"/>
              <a:t> to change m</a:t>
            </a:r>
            <a:r>
              <a:rPr lang="en-US" sz="1400" dirty="0" smtClean="0"/>
              <a:t>ost of the tests still applied, but we were pretty certain that some of it was going to change. Forking the tests meant that we could have some confidence about our refactor without leaking changes into the existing codebase. I can’t stress enough that</a:t>
            </a:r>
            <a:r>
              <a:rPr lang="en-US" sz="1400" baseline="0" dirty="0" smtClean="0"/>
              <a:t> b</a:t>
            </a:r>
            <a:r>
              <a:rPr lang="en-US" sz="1400" dirty="0" smtClean="0"/>
              <a:t>oth versions of the component should be under test so that we DON’T GO BREAKING THINGS.</a:t>
            </a:r>
            <a:endParaRPr lang="en-US" sz="1400" dirty="0"/>
          </a:p>
          <a:p>
            <a:r>
              <a:rPr lang="en-US" sz="1400" dirty="0" smtClean="0"/>
              <a:t>It’s also important to note that the original thread list didn’t have any test coverage to speak of. Over the last two years we’ve managed to get it to a point where we’re happy with it – about 70% coverage with our unit tests.</a:t>
            </a:r>
            <a:r>
              <a:rPr lang="en-US" sz="1400" baseline="0" dirty="0" smtClean="0"/>
              <a:t> </a:t>
            </a:r>
            <a:r>
              <a:rPr lang="en-US" sz="1400" dirty="0" smtClean="0"/>
              <a:t>If you are trying to refactor untested legacy code without first adding tests to it then you might as well be rewriting it. It’s only by adding tests that you can be confident that all existing functionality is covered. By starting from a place where we trust our tests meant that we were pretty confident we were going to not run into too many unknowns with our refactor.</a:t>
            </a:r>
          </a:p>
          <a:p>
            <a:endParaRPr lang="en-US" sz="1400" dirty="0" smtClean="0"/>
          </a:p>
          <a:p>
            <a:endParaRPr lang="en-US" sz="1400" dirty="0" smtClean="0"/>
          </a:p>
        </p:txBody>
      </p:sp>
      <p:sp>
        <p:nvSpPr>
          <p:cNvPr id="4" name="Slide Number Placeholder 3"/>
          <p:cNvSpPr>
            <a:spLocks noGrp="1"/>
          </p:cNvSpPr>
          <p:nvPr>
            <p:ph type="sldNum" sz="quarter" idx="10"/>
          </p:nvPr>
        </p:nvSpPr>
        <p:spPr/>
        <p:txBody>
          <a:bodyPr/>
          <a:lstStyle/>
          <a:p>
            <a:fld id="{A6247793-AC48-C147-A3B1-4DA740B7ED7B}" type="slidenum">
              <a:rPr lang="en-US" smtClean="0"/>
              <a:t>9</a:t>
            </a:fld>
            <a:endParaRPr lang="en-US"/>
          </a:p>
        </p:txBody>
      </p:sp>
    </p:spTree>
    <p:extLst>
      <p:ext uri="{BB962C8B-B14F-4D97-AF65-F5344CB8AC3E}">
        <p14:creationId xmlns:p14="http://schemas.microsoft.com/office/powerpoint/2010/main" val="21730628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microsoft.com/office/2007/relationships/hdphoto" Target="../media/hdphoto1.wdp"/></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microsoft.com/office/2007/relationships/hdphoto" Target="../media/hdphoto1.wdp"/></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microsoft.com/office/2007/relationships/hdphoto" Target="../media/hdphoto1.wdp"/></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microsoft.com/office/2007/relationships/hdphoto" Target="../media/hdphoto1.wdp"/></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Color 1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84673" y="1326357"/>
            <a:ext cx="8423524" cy="2460161"/>
          </a:xfrm>
        </p:spPr>
        <p:txBody>
          <a:bodyPr/>
          <a:lstStyle>
            <a:lvl1pPr marL="0" indent="0">
              <a:buNone/>
              <a:defRPr sz="8800" i="0" spc="-100" baseline="0">
                <a:gradFill>
                  <a:gsLst>
                    <a:gs pos="0">
                      <a:schemeClr val="tx1"/>
                    </a:gs>
                    <a:gs pos="100000">
                      <a:schemeClr val="tx1"/>
                    </a:gs>
                  </a:gsLst>
                  <a:lin ang="5400000" scaled="0"/>
                </a:gradFill>
                <a:latin typeface="Segoe UI Light" pitchFamily="34" charset="0"/>
              </a:defRPr>
            </a:lvl1pPr>
          </a:lstStyle>
          <a:p>
            <a:pPr lvl="0"/>
            <a:r>
              <a:rPr lang="en-US" dirty="0" smtClean="0"/>
              <a:t>Click to edit title style</a:t>
            </a:r>
          </a:p>
        </p:txBody>
      </p:sp>
      <p:pic>
        <p:nvPicPr>
          <p:cNvPr id="7" name="Picture 2" descr="Microsoft logo and tagline"/>
          <p:cNvPicPr>
            <a:picLocks noChangeAspect="1" noChangeArrowheads="1"/>
          </p:cNvPicPr>
          <p:nvPr/>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7592534" y="4730262"/>
            <a:ext cx="1402601" cy="235836"/>
          </a:xfrm>
          <a:prstGeom prst="rect">
            <a:avLst/>
          </a:prstGeom>
          <a:noFill/>
          <a:ln>
            <a:noFill/>
          </a:ln>
        </p:spPr>
      </p:pic>
      <p:sp>
        <p:nvSpPr>
          <p:cNvPr id="9" name="Text Placeholder 8"/>
          <p:cNvSpPr>
            <a:spLocks noGrp="1"/>
          </p:cNvSpPr>
          <p:nvPr>
            <p:ph type="body" sz="quarter" idx="11" hasCustomPrompt="1"/>
          </p:nvPr>
        </p:nvSpPr>
        <p:spPr>
          <a:xfrm>
            <a:off x="384673" y="2414374"/>
            <a:ext cx="5636696" cy="451406"/>
          </a:xfrm>
        </p:spPr>
        <p:txBody>
          <a:bodyPr/>
          <a:lstStyle>
            <a:lvl1pPr marL="0" indent="0">
              <a:buNone/>
              <a:defRPr spc="-100" baseline="0">
                <a:gradFill>
                  <a:gsLst>
                    <a:gs pos="0">
                      <a:schemeClr val="tx1"/>
                    </a:gs>
                    <a:gs pos="100000">
                      <a:schemeClr val="tx1"/>
                    </a:gs>
                  </a:gsLst>
                  <a:lin ang="5400000" scaled="0"/>
                </a:gradFill>
                <a:latin typeface="Segoe UI Light" pitchFamily="34" charset="0"/>
              </a:defRPr>
            </a:lvl1pPr>
          </a:lstStyle>
          <a:p>
            <a:pPr lvl="0"/>
            <a:r>
              <a:rPr lang="en-US" dirty="0" smtClean="0"/>
              <a:t>Speaker Title</a:t>
            </a:r>
            <a:endParaRPr lang="en-US" dirty="0"/>
          </a:p>
        </p:txBody>
      </p:sp>
    </p:spTree>
    <p:extLst>
      <p:ext uri="{BB962C8B-B14F-4D97-AF65-F5344CB8AC3E}">
        <p14:creationId xmlns:p14="http://schemas.microsoft.com/office/powerpoint/2010/main" val="199568750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Color Layout 5">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481070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389436" y="171451"/>
            <a:ext cx="8363938" cy="761747"/>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389436" y="1085850"/>
            <a:ext cx="8363938" cy="951542"/>
          </a:xfrm>
        </p:spPr>
        <p:txBody>
          <a:bodyPr/>
          <a:lstStyle>
            <a:lvl1pPr marL="0" indent="0">
              <a:spcBef>
                <a:spcPts val="0"/>
              </a:spcBef>
              <a:spcAft>
                <a:spcPts val="900"/>
              </a:spcAft>
              <a:buNone/>
              <a:defRPr sz="4000" spc="-100" baseline="0">
                <a:latin typeface="Segoe UI Light" pitchFamily="34" charset="0"/>
              </a:defRPr>
            </a:lvl1pPr>
            <a:lvl2pPr marL="0" indent="0">
              <a:spcBef>
                <a:spcPts val="0"/>
              </a:spcBef>
              <a:spcAft>
                <a:spcPts val="400"/>
              </a:spcAft>
              <a:buNone/>
              <a:defRPr sz="2000" spc="-50" baseline="0"/>
            </a:lvl2pPr>
            <a:lvl3pPr marL="0" indent="0">
              <a:spcBef>
                <a:spcPts val="0"/>
              </a:spcBef>
              <a:spcAft>
                <a:spcPts val="400"/>
              </a:spcAft>
              <a:buNone/>
              <a:defRPr sz="2000"/>
            </a:lvl3pPr>
            <a:lvl4pPr marL="0" indent="0">
              <a:spcBef>
                <a:spcPts val="0"/>
              </a:spcBef>
              <a:spcAft>
                <a:spcPts val="400"/>
              </a:spcAft>
              <a:buNone/>
              <a:defRPr/>
            </a:lvl4pPr>
            <a:lvl5pPr marL="0" indent="0">
              <a:spcBef>
                <a:spcPts val="0"/>
              </a:spcBef>
              <a:spcAft>
                <a:spcPts val="400"/>
              </a:spcAft>
              <a:buNone/>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4117153672"/>
      </p:ext>
    </p:extLst>
  </p:cSld>
  <p:clrMapOvr>
    <a:masterClrMapping/>
  </p:clrMapOvr>
  <p:transition xmlns:p14="http://schemas.microsoft.com/office/powerpoint/2010/mai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217384526"/>
      </p:ext>
    </p:extLst>
  </p:cSld>
  <p:clrMapOvr>
    <a:masterClrMapping/>
  </p:clrMapOvr>
  <p:transition xmlns:p14="http://schemas.microsoft.com/office/powerpoint/2010/mai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389436" y="1085850"/>
            <a:ext cx="8363938" cy="2005677"/>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50241686"/>
      </p:ext>
    </p:extLst>
  </p:cSld>
  <p:clrMapOvr>
    <a:masterClrMapping/>
  </p:clrMapOvr>
  <p:transition xmlns:p14="http://schemas.microsoft.com/office/powerpoint/2010/mai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0064348"/>
      </p:ext>
    </p:extLst>
  </p:cSld>
  <p:clrMapOvr>
    <a:masterClrMapping/>
  </p:clrMapOvr>
  <p:transition xmlns:p14="http://schemas.microsoft.com/office/powerpoint/2010/mai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Black Notes slide Layout">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389436" y="1085850"/>
            <a:ext cx="8363938" cy="2005677"/>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2" y="4679158"/>
            <a:ext cx="9144001" cy="464344"/>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629393043"/>
      </p:ext>
    </p:extLst>
  </p:cSld>
  <p:clrMapOvr>
    <a:masterClrMapping/>
  </p:clrMapOvr>
  <p:transition xmlns:p14="http://schemas.microsoft.com/office/powerpoint/2010/mai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509644"/>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451406"/>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1778F24D-EB19-4AE0-B015-2BEA6D5224F2}" type="datetimeFigureOut">
              <a:rPr lang="en-US" smtClean="0"/>
              <a:t>10/04/2014</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499AC846-B862-2D4D-AE92-3F80BC8984C5}" type="slidenum">
              <a:rPr lang="en-US" smtClean="0"/>
              <a:t>‹#›</a:t>
            </a:fld>
            <a:endParaRPr lang="en-US"/>
          </a:p>
        </p:txBody>
      </p:sp>
    </p:spTree>
    <p:extLst>
      <p:ext uri="{BB962C8B-B14F-4D97-AF65-F5344CB8AC3E}">
        <p14:creationId xmlns:p14="http://schemas.microsoft.com/office/powerpoint/2010/main" val="4396831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564257"/>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3023046"/>
            <a:ext cx="7772400" cy="28212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1778F24D-EB19-4AE0-B015-2BEA6D5224F2}" type="datetimeFigureOut">
              <a:rPr lang="en-US" smtClean="0"/>
              <a:t>10/04/2014</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190D9BD3-E57B-4194-A545-2804EB95D970}" type="slidenum">
              <a:rPr lang="en-US" smtClean="0"/>
              <a:t>‹#›</a:t>
            </a:fld>
            <a:endParaRPr lang="en-US"/>
          </a:p>
        </p:txBody>
      </p:sp>
    </p:spTree>
    <p:extLst>
      <p:ext uri="{BB962C8B-B14F-4D97-AF65-F5344CB8AC3E}">
        <p14:creationId xmlns:p14="http://schemas.microsoft.com/office/powerpoint/2010/main" val="16477387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778F24D-EB19-4AE0-B015-2BEA6D5224F2}" type="datetimeFigureOut">
              <a:rPr lang="en-US" smtClean="0"/>
              <a:t>10/04/2014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9AC846-B862-2D4D-AE92-3F80BC8984C5}" type="slidenum">
              <a:rPr lang="en-US" smtClean="0"/>
              <a:t>‹#›</a:t>
            </a:fld>
            <a:endParaRPr lang="en-US"/>
          </a:p>
        </p:txBody>
      </p:sp>
    </p:spTree>
    <p:extLst>
      <p:ext uri="{BB962C8B-B14F-4D97-AF65-F5344CB8AC3E}">
        <p14:creationId xmlns:p14="http://schemas.microsoft.com/office/powerpoint/2010/main" val="439683136"/>
      </p:ext>
    </p:extLst>
  </p:cSld>
  <p:clrMapOvr>
    <a:masterClrMapping/>
  </p:clrMapOvr>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89D680-CC24-F445-9AB8-F07E215FE27F}" type="datetimeFigureOut">
              <a:rPr lang="en-US" smtClean="0"/>
              <a:t>10/04/2014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9AC846-B862-2D4D-AE92-3F80BC8984C5}" type="slidenum">
              <a:rPr lang="en-US" smtClean="0"/>
              <a:t>‹#›</a:t>
            </a:fld>
            <a:endParaRPr lang="en-US"/>
          </a:p>
        </p:txBody>
      </p:sp>
    </p:spTree>
    <p:extLst>
      <p:ext uri="{BB962C8B-B14F-4D97-AF65-F5344CB8AC3E}">
        <p14:creationId xmlns:p14="http://schemas.microsoft.com/office/powerpoint/2010/main" val="258705223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Blank Color 1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84673" y="1326357"/>
            <a:ext cx="8423524" cy="2460161"/>
          </a:xfrm>
        </p:spPr>
        <p:txBody>
          <a:bodyPr/>
          <a:lstStyle>
            <a:lvl1pPr marL="0" indent="0">
              <a:buNone/>
              <a:defRPr sz="8800" i="0" spc="-100" baseline="0">
                <a:gradFill>
                  <a:gsLst>
                    <a:gs pos="0">
                      <a:schemeClr val="tx1"/>
                    </a:gs>
                    <a:gs pos="100000">
                      <a:schemeClr val="tx1"/>
                    </a:gs>
                  </a:gsLst>
                  <a:lin ang="5400000" scaled="0"/>
                </a:gradFill>
                <a:latin typeface="Segoe UI Light" pitchFamily="34" charset="0"/>
              </a:defRPr>
            </a:lvl1pPr>
          </a:lstStyle>
          <a:p>
            <a:pPr lvl="0"/>
            <a:r>
              <a:rPr lang="en-US" dirty="0" smtClean="0"/>
              <a:t>Click to edit title style</a:t>
            </a:r>
          </a:p>
        </p:txBody>
      </p:sp>
      <p:pic>
        <p:nvPicPr>
          <p:cNvPr id="3" name="Picture 2" descr="Microsoft logo and tagline"/>
          <p:cNvPicPr>
            <a:picLocks noChangeAspect="1" noChangeArrowheads="1"/>
          </p:cNvPicPr>
          <p:nvPr/>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7592534" y="4730262"/>
            <a:ext cx="1402601" cy="235836"/>
          </a:xfrm>
          <a:prstGeom prst="rect">
            <a:avLst/>
          </a:prstGeom>
          <a:noFill/>
          <a:ln>
            <a:noFill/>
          </a:ln>
        </p:spPr>
      </p:pic>
      <p:sp>
        <p:nvSpPr>
          <p:cNvPr id="4" name="Text Placeholder 8"/>
          <p:cNvSpPr>
            <a:spLocks noGrp="1"/>
          </p:cNvSpPr>
          <p:nvPr>
            <p:ph type="body" sz="quarter" idx="11" hasCustomPrompt="1"/>
          </p:nvPr>
        </p:nvSpPr>
        <p:spPr>
          <a:xfrm>
            <a:off x="384673" y="2414374"/>
            <a:ext cx="5636696" cy="451406"/>
          </a:xfrm>
        </p:spPr>
        <p:txBody>
          <a:bodyPr/>
          <a:lstStyle>
            <a:lvl1pPr marL="0" indent="0">
              <a:buNone/>
              <a:defRPr lang="en-US" sz="3200" kern="1200" spc="-100" baseline="0" dirty="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Title</a:t>
            </a:r>
            <a:endParaRPr lang="en-US" dirty="0"/>
          </a:p>
        </p:txBody>
      </p:sp>
    </p:spTree>
    <p:extLst>
      <p:ext uri="{BB962C8B-B14F-4D97-AF65-F5344CB8AC3E}">
        <p14:creationId xmlns:p14="http://schemas.microsoft.com/office/powerpoint/2010/main" val="17555285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778F24D-EB19-4AE0-B015-2BEA6D5224F2}" type="datetimeFigureOut">
              <a:rPr lang="en-US" smtClean="0"/>
              <a:t>10/04/2014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D9BD3-E57B-4194-A545-2804EB95D970}" type="slidenum">
              <a:rPr lang="en-US" smtClean="0"/>
              <a:t>‹#›</a:t>
            </a:fld>
            <a:endParaRPr lang="en-US"/>
          </a:p>
        </p:txBody>
      </p:sp>
    </p:spTree>
    <p:extLst>
      <p:ext uri="{BB962C8B-B14F-4D97-AF65-F5344CB8AC3E}">
        <p14:creationId xmlns:p14="http://schemas.microsoft.com/office/powerpoint/2010/main" val="1647738723"/>
      </p:ext>
    </p:extLst>
  </p:cSld>
  <p:clrMapOvr>
    <a:masterClrMapping/>
  </p:clrMapOvr>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F89D680-CC24-F445-9AB8-F07E215FE27F}" type="datetimeFigureOut">
              <a:rPr lang="en-US" smtClean="0"/>
              <a:t>10/04/2014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9AC846-B862-2D4D-AE92-3F80BC8984C5}" type="slidenum">
              <a:rPr lang="en-US" smtClean="0"/>
              <a:t>‹#›</a:t>
            </a:fld>
            <a:endParaRPr lang="en-US"/>
          </a:p>
        </p:txBody>
      </p:sp>
    </p:spTree>
    <p:extLst>
      <p:ext uri="{BB962C8B-B14F-4D97-AF65-F5344CB8AC3E}">
        <p14:creationId xmlns:p14="http://schemas.microsoft.com/office/powerpoint/2010/main" val="3570701836"/>
      </p:ext>
    </p:extLst>
  </p:cSld>
  <p:clrMapOvr>
    <a:masterClrMapping/>
  </p:clrMapOvr>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F89D680-CC24-F445-9AB8-F07E215FE27F}" type="datetimeFigureOut">
              <a:rPr lang="en-US" smtClean="0"/>
              <a:t>10/04/2014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99AC846-B862-2D4D-AE92-3F80BC8984C5}" type="slidenum">
              <a:rPr lang="en-US" smtClean="0"/>
              <a:t>‹#›</a:t>
            </a:fld>
            <a:endParaRPr lang="en-US"/>
          </a:p>
        </p:txBody>
      </p:sp>
    </p:spTree>
    <p:extLst>
      <p:ext uri="{BB962C8B-B14F-4D97-AF65-F5344CB8AC3E}">
        <p14:creationId xmlns:p14="http://schemas.microsoft.com/office/powerpoint/2010/main" val="3332400695"/>
      </p:ext>
    </p:extLst>
  </p:cSld>
  <p:clrMapOvr>
    <a:masterClrMapping/>
  </p:clrMapOvr>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F89D680-CC24-F445-9AB8-F07E215FE27F}" type="datetimeFigureOut">
              <a:rPr lang="en-US" smtClean="0"/>
              <a:t>10/04/2014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9AC846-B862-2D4D-AE92-3F80BC8984C5}" type="slidenum">
              <a:rPr lang="en-US" smtClean="0"/>
              <a:t>‹#›</a:t>
            </a:fld>
            <a:endParaRPr lang="en-US"/>
          </a:p>
        </p:txBody>
      </p:sp>
    </p:spTree>
    <p:extLst>
      <p:ext uri="{BB962C8B-B14F-4D97-AF65-F5344CB8AC3E}">
        <p14:creationId xmlns:p14="http://schemas.microsoft.com/office/powerpoint/2010/main" val="2439997902"/>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89D680-CC24-F445-9AB8-F07E215FE27F}" type="datetimeFigureOut">
              <a:rPr lang="en-US" smtClean="0"/>
              <a:t>10/04/2014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99AC846-B862-2D4D-AE92-3F80BC8984C5}" type="slidenum">
              <a:rPr lang="en-US" smtClean="0"/>
              <a:t>‹#›</a:t>
            </a:fld>
            <a:endParaRPr lang="en-US"/>
          </a:p>
        </p:txBody>
      </p:sp>
    </p:spTree>
    <p:extLst>
      <p:ext uri="{BB962C8B-B14F-4D97-AF65-F5344CB8AC3E}">
        <p14:creationId xmlns:p14="http://schemas.microsoft.com/office/powerpoint/2010/main" val="138915617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F89D680-CC24-F445-9AB8-F07E215FE27F}" type="datetimeFigureOut">
              <a:rPr lang="en-US" smtClean="0"/>
              <a:t>10/04/2014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9AC846-B862-2D4D-AE92-3F80BC8984C5}" type="slidenum">
              <a:rPr lang="en-US" smtClean="0"/>
              <a:t>‹#›</a:t>
            </a:fld>
            <a:endParaRPr lang="en-US"/>
          </a:p>
        </p:txBody>
      </p:sp>
    </p:spTree>
    <p:extLst>
      <p:ext uri="{BB962C8B-B14F-4D97-AF65-F5344CB8AC3E}">
        <p14:creationId xmlns:p14="http://schemas.microsoft.com/office/powerpoint/2010/main" val="1438297758"/>
      </p:ext>
    </p:extLst>
  </p:cSld>
  <p:clrMapOvr>
    <a:masterClrMapping/>
  </p:clrMapOvr>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F89D680-CC24-F445-9AB8-F07E215FE27F}" type="datetimeFigureOut">
              <a:rPr lang="en-US" smtClean="0"/>
              <a:t>10/04/2014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9AC846-B862-2D4D-AE92-3F80BC8984C5}" type="slidenum">
              <a:rPr lang="en-US" smtClean="0"/>
              <a:t>‹#›</a:t>
            </a:fld>
            <a:endParaRPr lang="en-US"/>
          </a:p>
        </p:txBody>
      </p:sp>
    </p:spTree>
    <p:extLst>
      <p:ext uri="{BB962C8B-B14F-4D97-AF65-F5344CB8AC3E}">
        <p14:creationId xmlns:p14="http://schemas.microsoft.com/office/powerpoint/2010/main" val="1371674201"/>
      </p:ext>
    </p:extLst>
  </p:cSld>
  <p:clrMapOvr>
    <a:masterClrMapping/>
  </p:clrMapOvr>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89D680-CC24-F445-9AB8-F07E215FE27F}" type="datetimeFigureOut">
              <a:rPr lang="en-US" smtClean="0"/>
              <a:t>10/04/2014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9AC846-B862-2D4D-AE92-3F80BC8984C5}" type="slidenum">
              <a:rPr lang="en-US" smtClean="0"/>
              <a:t>‹#›</a:t>
            </a:fld>
            <a:endParaRPr lang="en-US"/>
          </a:p>
        </p:txBody>
      </p:sp>
    </p:spTree>
    <p:extLst>
      <p:ext uri="{BB962C8B-B14F-4D97-AF65-F5344CB8AC3E}">
        <p14:creationId xmlns:p14="http://schemas.microsoft.com/office/powerpoint/2010/main" val="1623921721"/>
      </p:ext>
    </p:extLst>
  </p:cSld>
  <p:clrMapOvr>
    <a:masterClrMapping/>
  </p:clrMapOvr>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89D680-CC24-F445-9AB8-F07E215FE27F}" type="datetimeFigureOut">
              <a:rPr lang="en-US" smtClean="0"/>
              <a:t>10/04/2014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9AC846-B862-2D4D-AE92-3F80BC8984C5}" type="slidenum">
              <a:rPr lang="en-US" smtClean="0"/>
              <a:t>‹#›</a:t>
            </a:fld>
            <a:endParaRPr lang="en-US"/>
          </a:p>
        </p:txBody>
      </p:sp>
    </p:spTree>
    <p:extLst>
      <p:ext uri="{BB962C8B-B14F-4D97-AF65-F5344CB8AC3E}">
        <p14:creationId xmlns:p14="http://schemas.microsoft.com/office/powerpoint/2010/main" val="2529370545"/>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Blank Color 1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84673" y="1326357"/>
            <a:ext cx="8423524" cy="2460161"/>
          </a:xfrm>
        </p:spPr>
        <p:txBody>
          <a:bodyPr/>
          <a:lstStyle>
            <a:lvl1pPr marL="0" indent="0">
              <a:buNone/>
              <a:defRPr lang="en-US" sz="8800" i="0" kern="1200" spc="-100" baseline="0" dirty="0" smtClean="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pic>
        <p:nvPicPr>
          <p:cNvPr id="3" name="Picture 2" descr="Microsoft logo and tagline"/>
          <p:cNvPicPr>
            <a:picLocks noChangeAspect="1" noChangeArrowheads="1"/>
          </p:cNvPicPr>
          <p:nvPr/>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7592534" y="4730262"/>
            <a:ext cx="1402601" cy="235836"/>
          </a:xfrm>
          <a:prstGeom prst="rect">
            <a:avLst/>
          </a:prstGeom>
          <a:noFill/>
          <a:ln>
            <a:noFill/>
          </a:ln>
        </p:spPr>
      </p:pic>
      <p:sp>
        <p:nvSpPr>
          <p:cNvPr id="4" name="Text Placeholder 8"/>
          <p:cNvSpPr>
            <a:spLocks noGrp="1"/>
          </p:cNvSpPr>
          <p:nvPr>
            <p:ph type="body" sz="quarter" idx="11" hasCustomPrompt="1"/>
          </p:nvPr>
        </p:nvSpPr>
        <p:spPr>
          <a:xfrm>
            <a:off x="384673" y="2414374"/>
            <a:ext cx="5636696" cy="451406"/>
          </a:xfrm>
        </p:spPr>
        <p:txBody>
          <a:bodyPr/>
          <a:lstStyle>
            <a:lvl1pPr marL="0" indent="0">
              <a:buNone/>
              <a:defRPr lang="en-US" sz="3200" kern="1200" spc="-100" baseline="0" dirty="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Title</a:t>
            </a:r>
            <a:endParaRPr lang="en-US" dirty="0"/>
          </a:p>
        </p:txBody>
      </p:sp>
    </p:spTree>
    <p:extLst>
      <p:ext uri="{BB962C8B-B14F-4D97-AF65-F5344CB8AC3E}">
        <p14:creationId xmlns:p14="http://schemas.microsoft.com/office/powerpoint/2010/main" val="181041558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3_Blank Color 1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84673" y="1326357"/>
            <a:ext cx="8423524" cy="2460161"/>
          </a:xfrm>
        </p:spPr>
        <p:txBody>
          <a:bodyPr/>
          <a:lstStyle>
            <a:lvl1pPr marL="0" indent="0">
              <a:buNone/>
              <a:defRPr lang="en-US" sz="8800" i="0" kern="1200" spc="-100" baseline="0" dirty="0" smtClean="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pic>
        <p:nvPicPr>
          <p:cNvPr id="3" name="Picture 2" descr="Microsoft logo and tagline"/>
          <p:cNvPicPr>
            <a:picLocks noChangeAspect="1" noChangeArrowheads="1"/>
          </p:cNvPicPr>
          <p:nvPr/>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7592534" y="4730262"/>
            <a:ext cx="1402601" cy="235836"/>
          </a:xfrm>
          <a:prstGeom prst="rect">
            <a:avLst/>
          </a:prstGeom>
          <a:noFill/>
          <a:ln>
            <a:noFill/>
          </a:ln>
        </p:spPr>
      </p:pic>
      <p:sp>
        <p:nvSpPr>
          <p:cNvPr id="4" name="Text Placeholder 8"/>
          <p:cNvSpPr>
            <a:spLocks noGrp="1"/>
          </p:cNvSpPr>
          <p:nvPr>
            <p:ph type="body" sz="quarter" idx="11" hasCustomPrompt="1"/>
          </p:nvPr>
        </p:nvSpPr>
        <p:spPr>
          <a:xfrm>
            <a:off x="384673" y="2414374"/>
            <a:ext cx="5636696" cy="451406"/>
          </a:xfrm>
        </p:spPr>
        <p:txBody>
          <a:bodyPr/>
          <a:lstStyle>
            <a:lvl1pPr marL="0" indent="0">
              <a:buNone/>
              <a:defRPr lang="en-US" sz="3200" kern="1200" spc="-100" baseline="0" dirty="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Title</a:t>
            </a:r>
            <a:endParaRPr lang="en-US" dirty="0"/>
          </a:p>
        </p:txBody>
      </p:sp>
    </p:spTree>
    <p:extLst>
      <p:ext uri="{BB962C8B-B14F-4D97-AF65-F5344CB8AC3E}">
        <p14:creationId xmlns:p14="http://schemas.microsoft.com/office/powerpoint/2010/main" val="9162486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4_Blank Color 1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84673" y="1326357"/>
            <a:ext cx="8423524" cy="2460161"/>
          </a:xfrm>
        </p:spPr>
        <p:txBody>
          <a:bodyPr/>
          <a:lstStyle>
            <a:lvl1pPr marL="0" indent="0">
              <a:buNone/>
              <a:defRPr lang="en-US" sz="8800" i="0" kern="1200" spc="-100" baseline="0" dirty="0" smtClean="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pic>
        <p:nvPicPr>
          <p:cNvPr id="3" name="Picture 2" descr="Microsoft logo and tagline"/>
          <p:cNvPicPr>
            <a:picLocks noChangeAspect="1" noChangeArrowheads="1"/>
          </p:cNvPicPr>
          <p:nvPr/>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7592534" y="4730262"/>
            <a:ext cx="1402601" cy="235836"/>
          </a:xfrm>
          <a:prstGeom prst="rect">
            <a:avLst/>
          </a:prstGeom>
          <a:noFill/>
          <a:ln>
            <a:noFill/>
          </a:ln>
        </p:spPr>
      </p:pic>
      <p:sp>
        <p:nvSpPr>
          <p:cNvPr id="4" name="Text Placeholder 8"/>
          <p:cNvSpPr>
            <a:spLocks noGrp="1"/>
          </p:cNvSpPr>
          <p:nvPr>
            <p:ph type="body" sz="quarter" idx="11" hasCustomPrompt="1"/>
          </p:nvPr>
        </p:nvSpPr>
        <p:spPr>
          <a:xfrm>
            <a:off x="384673" y="2414374"/>
            <a:ext cx="5636696" cy="451406"/>
          </a:xfrm>
        </p:spPr>
        <p:txBody>
          <a:bodyPr/>
          <a:lstStyle>
            <a:lvl1pPr marL="0" indent="0">
              <a:buNone/>
              <a:defRPr lang="en-US" sz="3200" kern="1200" spc="-100" baseline="0" dirty="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Title</a:t>
            </a:r>
            <a:endParaRPr lang="en-US" dirty="0"/>
          </a:p>
        </p:txBody>
      </p:sp>
    </p:spTree>
    <p:extLst>
      <p:ext uri="{BB962C8B-B14F-4D97-AF65-F5344CB8AC3E}">
        <p14:creationId xmlns:p14="http://schemas.microsoft.com/office/powerpoint/2010/main" val="21577804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5_Blank Color 1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523393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lank Color 2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993035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k Color 3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01206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Color Layout 4">
    <p:spTree>
      <p:nvGrpSpPr>
        <p:cNvPr id="1" name=""/>
        <p:cNvGrpSpPr/>
        <p:nvPr/>
      </p:nvGrpSpPr>
      <p:grpSpPr>
        <a:xfrm>
          <a:off x="0" y="0"/>
          <a:ext cx="0" cy="0"/>
          <a:chOff x="0" y="0"/>
          <a:chExt cx="0" cy="0"/>
        </a:xfrm>
      </p:grpSpPr>
    </p:spTree>
    <p:extLst>
      <p:ext uri="{BB962C8B-B14F-4D97-AF65-F5344CB8AC3E}">
        <p14:creationId xmlns:p14="http://schemas.microsoft.com/office/powerpoint/2010/main" val="53908576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8.xml"/><Relationship Id="rId12" Type="http://schemas.openxmlformats.org/officeDocument/2006/relationships/theme" Target="../theme/theme2.xml"/><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 Id="rId9" Type="http://schemas.openxmlformats.org/officeDocument/2006/relationships/slideLayout" Target="../slideLayouts/slideLayout26.xml"/><Relationship Id="rId10"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9436" y="171451"/>
            <a:ext cx="8363938" cy="76174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389437" y="1085850"/>
            <a:ext cx="8363937" cy="2005677"/>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25013393"/>
      </p:ext>
    </p:extLst>
  </p:cSld>
  <p:clrMap bg1="dk1" tx1="lt1" bg2="dk2" tx2="lt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 id="2147483702" r:id="rId17"/>
  </p:sldLayoutIdLst>
  <p:transition xmlns:p14="http://schemas.microsoft.com/office/powerpoint/2010/main">
    <p:fade/>
  </p:transition>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chemeClr val="tx1">
                  <a:lumMod val="75000"/>
                  <a:lumOff val="25000"/>
                </a:schemeClr>
              </a:gs>
              <a:gs pos="86000">
                <a:schemeClr val="tx1">
                  <a:lumMod val="75000"/>
                  <a:lumOff val="25000"/>
                </a:schemeClr>
              </a:gs>
            </a:gsLst>
            <a:lin ang="5400000" scaled="0"/>
            <a:tileRect/>
          </a:gradFill>
          <a:effectLst/>
          <a:latin typeface="Segoe UI Light" pitchFamily="34" charset="0"/>
          <a:ea typeface="+mn-ea"/>
          <a:cs typeface="Arial" charset="0"/>
        </a:defRPr>
      </a:lvl1pPr>
    </p:titleStyle>
    <p:bodyStyle>
      <a:lvl1pPr marL="346075" indent="-346075" algn="l" defTabSz="914363" rtl="0" eaLnBrk="1" latinLnBrk="0" hangingPunct="1">
        <a:lnSpc>
          <a:spcPct val="90000"/>
        </a:lnSpc>
        <a:spcBef>
          <a:spcPct val="20000"/>
        </a:spcBef>
        <a:buSzPct val="90000"/>
        <a:buFont typeface="Arial" pitchFamily="34" charset="0"/>
        <a:buChar char="•"/>
        <a:defRPr sz="3200" kern="1200">
          <a:gradFill>
            <a:gsLst>
              <a:gs pos="0">
                <a:schemeClr val="tx1">
                  <a:lumMod val="75000"/>
                  <a:lumOff val="25000"/>
                </a:schemeClr>
              </a:gs>
              <a:gs pos="86000">
                <a:schemeClr val="tx1">
                  <a:lumMod val="75000"/>
                  <a:lumOff val="25000"/>
                </a:schemeClr>
              </a:gs>
            </a:gsLst>
            <a:lin ang="5400000" scaled="0"/>
          </a:gradFill>
          <a:latin typeface="+mn-lt"/>
          <a:ea typeface="+mn-ea"/>
          <a:cs typeface="+mn-cs"/>
        </a:defRPr>
      </a:lvl1pPr>
      <a:lvl2pPr marL="630238" indent="-284163" algn="l" defTabSz="914363" rtl="0" eaLnBrk="1" latinLnBrk="0" hangingPunct="1">
        <a:lnSpc>
          <a:spcPct val="90000"/>
        </a:lnSpc>
        <a:spcBef>
          <a:spcPct val="20000"/>
        </a:spcBef>
        <a:buSzPct val="90000"/>
        <a:buFont typeface="Arial" pitchFamily="34" charset="0"/>
        <a:buChar char="•"/>
        <a:tabLst>
          <a:tab pos="630238" algn="l"/>
        </a:tabLst>
        <a:defRPr sz="2800" kern="1200">
          <a:gradFill>
            <a:gsLst>
              <a:gs pos="0">
                <a:schemeClr val="tx1">
                  <a:lumMod val="75000"/>
                  <a:lumOff val="25000"/>
                </a:schemeClr>
              </a:gs>
              <a:gs pos="86000">
                <a:schemeClr val="tx1">
                  <a:lumMod val="75000"/>
                  <a:lumOff val="25000"/>
                </a:schemeClr>
              </a:gs>
            </a:gsLst>
            <a:lin ang="5400000" scaled="0"/>
          </a:gradFill>
          <a:latin typeface="+mn-lt"/>
          <a:ea typeface="+mn-ea"/>
          <a:cs typeface="+mn-cs"/>
        </a:defRPr>
      </a:lvl2pPr>
      <a:lvl3pPr marL="914400" indent="-284163" algn="l" defTabSz="914363" rtl="0" eaLnBrk="1" latinLnBrk="0" hangingPunct="1">
        <a:lnSpc>
          <a:spcPct val="90000"/>
        </a:lnSpc>
        <a:spcBef>
          <a:spcPct val="20000"/>
        </a:spcBef>
        <a:buSzPct val="90000"/>
        <a:buFont typeface="Arial" pitchFamily="34" charset="0"/>
        <a:buChar char="•"/>
        <a:defRPr sz="2400" kern="1200">
          <a:gradFill>
            <a:gsLst>
              <a:gs pos="0">
                <a:schemeClr val="tx1">
                  <a:lumMod val="75000"/>
                  <a:lumOff val="25000"/>
                </a:schemeClr>
              </a:gs>
              <a:gs pos="86000">
                <a:schemeClr val="tx1">
                  <a:lumMod val="75000"/>
                  <a:lumOff val="25000"/>
                </a:schemeClr>
              </a:gs>
            </a:gsLst>
            <a:lin ang="5400000" scaled="0"/>
          </a:gradFill>
          <a:latin typeface="+mn-lt"/>
          <a:ea typeface="+mn-ea"/>
          <a:cs typeface="+mn-cs"/>
        </a:defRPr>
      </a:lvl3pPr>
      <a:lvl4pPr marL="1482725" indent="-223838" algn="l" defTabSz="914363" rtl="0" eaLnBrk="1" latinLnBrk="0" hangingPunct="1">
        <a:lnSpc>
          <a:spcPct val="90000"/>
        </a:lnSpc>
        <a:spcBef>
          <a:spcPct val="20000"/>
        </a:spcBef>
        <a:buSzPct val="90000"/>
        <a:buFont typeface="Arial" pitchFamily="34" charset="0"/>
        <a:buChar char="•"/>
        <a:tabLst>
          <a:tab pos="914400" algn="l"/>
        </a:tabLst>
        <a:defRPr sz="2000" kern="1200">
          <a:gradFill>
            <a:gsLst>
              <a:gs pos="0">
                <a:schemeClr val="tx1">
                  <a:lumMod val="75000"/>
                  <a:lumOff val="25000"/>
                </a:schemeClr>
              </a:gs>
              <a:gs pos="86000">
                <a:schemeClr val="tx1">
                  <a:lumMod val="75000"/>
                  <a:lumOff val="25000"/>
                </a:schemeClr>
              </a:gs>
            </a:gsLst>
            <a:lin ang="5400000" scaled="0"/>
          </a:gradFill>
          <a:latin typeface="+mn-lt"/>
          <a:ea typeface="+mn-ea"/>
          <a:cs typeface="+mn-cs"/>
        </a:defRPr>
      </a:lvl4pPr>
      <a:lvl5pPr marL="1712913" indent="-230188" algn="l" defTabSz="914363" rtl="0" eaLnBrk="1" latinLnBrk="0" hangingPunct="1">
        <a:lnSpc>
          <a:spcPct val="90000"/>
        </a:lnSpc>
        <a:spcBef>
          <a:spcPct val="20000"/>
        </a:spcBef>
        <a:buSzPct val="90000"/>
        <a:buFont typeface="Arial" pitchFamily="34" charset="0"/>
        <a:buChar char="•"/>
        <a:defRPr sz="2000" kern="1200">
          <a:gradFill>
            <a:gsLst>
              <a:gs pos="0">
                <a:schemeClr val="tx1">
                  <a:lumMod val="75000"/>
                  <a:lumOff val="25000"/>
                </a:schemeClr>
              </a:gs>
              <a:gs pos="86000">
                <a:schemeClr val="tx1">
                  <a:lumMod val="75000"/>
                  <a:lumOff val="25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AF89D680-CC24-F445-9AB8-F07E215FE27F}" type="datetimeFigureOut">
              <a:rPr lang="en-US" smtClean="0"/>
              <a:t>10/04/2014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499AC846-B862-2D4D-AE92-3F80BC8984C5}" type="slidenum">
              <a:rPr lang="en-US" smtClean="0"/>
              <a:t>‹#›</a:t>
            </a:fld>
            <a:endParaRPr lang="en-US"/>
          </a:p>
        </p:txBody>
      </p:sp>
    </p:spTree>
    <p:extLst>
      <p:ext uri="{BB962C8B-B14F-4D97-AF65-F5344CB8AC3E}">
        <p14:creationId xmlns:p14="http://schemas.microsoft.com/office/powerpoint/2010/main" val="8808979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Lst>
  <p:transition xmlns:p14="http://schemas.microsoft.com/office/powerpoint/2010/main">
    <p:fade/>
  </p:transition>
  <p:timing>
    <p:tnLst>
      <p:par>
        <p:cTn xmlns:p14="http://schemas.microsoft.com/office/powerpoint/2010/mai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microsoft.com/office/2007/relationships/hdphoto" Target="../media/hdphoto1.wdp"/><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chart" Target="../charts/char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hyperlink" Target="http://www.flickr.com/photos/rofi/2533914353" TargetMode="External"/><Relationship Id="rId4" Type="http://schemas.openxmlformats.org/officeDocument/2006/relationships/hyperlink" Target="http://www.flickr.com/photos/16151021@N00/3008556791/" TargetMode="External"/><Relationship Id="rId5" Type="http://schemas.openxmlformats.org/officeDocument/2006/relationships/hyperlink" Target="http://www.flickr.com/photos/fyggy/4160055352/" TargetMode="External"/><Relationship Id="rId6" Type="http://schemas.openxmlformats.org/officeDocument/2006/relationships/hyperlink" Target="http://www.flickr.com/photos/37930382@N05/5055991764/" TargetMode="External"/><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5.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6.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latin typeface="Segoe Pro Display"/>
                <a:cs typeface="Segoe Pro Display"/>
              </a:rPr>
              <a:t>Refactoring Legacy Code</a:t>
            </a:r>
            <a:endParaRPr lang="en-US" dirty="0">
              <a:latin typeface="Segoe Pro Display"/>
              <a:cs typeface="Segoe Pro Display"/>
            </a:endParaRPr>
          </a:p>
        </p:txBody>
      </p:sp>
      <p:sp>
        <p:nvSpPr>
          <p:cNvPr id="3" name="Subtitle 2"/>
          <p:cNvSpPr>
            <a:spLocks noGrp="1"/>
          </p:cNvSpPr>
          <p:nvPr>
            <p:ph type="subTitle" idx="1"/>
          </p:nvPr>
        </p:nvSpPr>
        <p:spPr/>
        <p:txBody>
          <a:bodyPr/>
          <a:lstStyle/>
          <a:p>
            <a:r>
              <a:rPr lang="en-US" dirty="0" smtClean="0">
                <a:latin typeface="Segoe Pro Display"/>
                <a:cs typeface="Segoe Pro Display"/>
              </a:rPr>
              <a:t>@</a:t>
            </a:r>
            <a:r>
              <a:rPr lang="en-US" dirty="0" err="1" smtClean="0">
                <a:latin typeface="Segoe Pro Display"/>
                <a:cs typeface="Segoe Pro Display"/>
              </a:rPr>
              <a:t>sugendran</a:t>
            </a:r>
            <a:endParaRPr lang="en-US" dirty="0">
              <a:latin typeface="Segoe Pro Display"/>
              <a:cs typeface="Segoe Pro Display"/>
            </a:endParaRPr>
          </a:p>
        </p:txBody>
      </p:sp>
      <p:pic>
        <p:nvPicPr>
          <p:cNvPr id="4" name="Picture 2" descr="Microsoft logo and tagline"/>
          <p:cNvPicPr>
            <a:picLocks noChangeAspect="1" noChangeArrowheads="1"/>
          </p:cNvPicPr>
          <p:nvPr/>
        </p:nvPicPr>
        <p:blipFill rotWithShape="1">
          <a:blip r:embed="rId3" cstate="screen">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bwMode="black">
          <a:xfrm>
            <a:off x="7316195" y="4768324"/>
            <a:ext cx="1646762" cy="278930"/>
          </a:xfrm>
          <a:prstGeom prst="rect">
            <a:avLst/>
          </a:prstGeom>
          <a:noFill/>
          <a:ln>
            <a:noFill/>
          </a:ln>
        </p:spPr>
      </p:pic>
    </p:spTree>
    <p:extLst>
      <p:ext uri="{BB962C8B-B14F-4D97-AF65-F5344CB8AC3E}">
        <p14:creationId xmlns:p14="http://schemas.microsoft.com/office/powerpoint/2010/main" val="1080039258"/>
      </p:ext>
    </p:extLst>
  </p:cSld>
  <p:clrMapOvr>
    <a:overrideClrMapping bg1="dk1" tx1="lt1" bg2="dk2" tx2="lt2" accent1="accent1" accent2="accent2" accent3="accent3" accent4="accent4" accent5="accent5" accent6="accent6" hlink="hlink" folHlink="folHlink"/>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anbul-screensho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124726"/>
            <a:ext cx="9634669" cy="5374525"/>
          </a:xfrm>
          <a:prstGeom prst="rect">
            <a:avLst/>
          </a:prstGeom>
        </p:spPr>
      </p:pic>
      <p:sp>
        <p:nvSpPr>
          <p:cNvPr id="5" name="Rectangle 4"/>
          <p:cNvSpPr/>
          <p:nvPr/>
        </p:nvSpPr>
        <p:spPr>
          <a:xfrm>
            <a:off x="-159682" y="-708019"/>
            <a:ext cx="9935375" cy="6649476"/>
          </a:xfrm>
          <a:prstGeom prst="rect">
            <a:avLst/>
          </a:prstGeom>
          <a:solidFill>
            <a:schemeClr val="tx1">
              <a:alpha val="1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Pro Display"/>
              <a:cs typeface="Segoe Pro Display"/>
            </a:endParaRPr>
          </a:p>
        </p:txBody>
      </p:sp>
      <p:sp>
        <p:nvSpPr>
          <p:cNvPr id="3" name="Line Callout 1 2"/>
          <p:cNvSpPr/>
          <p:nvPr/>
        </p:nvSpPr>
        <p:spPr>
          <a:xfrm>
            <a:off x="2404003" y="1320954"/>
            <a:ext cx="2279267" cy="374176"/>
          </a:xfrm>
          <a:prstGeom prst="borderCallout1">
            <a:avLst/>
          </a:prstGeom>
          <a:solidFill>
            <a:schemeClr val="bg1"/>
          </a:solidFill>
        </p:spPr>
        <p:style>
          <a:lnRef idx="1">
            <a:schemeClr val="dk1"/>
          </a:lnRef>
          <a:fillRef idx="3">
            <a:schemeClr val="dk1"/>
          </a:fillRef>
          <a:effectRef idx="2">
            <a:schemeClr val="dk1"/>
          </a:effectRef>
          <a:fontRef idx="minor">
            <a:schemeClr val="lt1"/>
          </a:fontRef>
        </p:style>
        <p:txBody>
          <a:bodyPr rtlCol="0" anchor="ctr"/>
          <a:lstStyle/>
          <a:p>
            <a:pPr algn="ctr"/>
            <a:r>
              <a:rPr lang="en-US" dirty="0" smtClean="0">
                <a:solidFill>
                  <a:schemeClr val="tx1"/>
                </a:solidFill>
                <a:latin typeface="Segoe Pro SemiLight"/>
                <a:cs typeface="Segoe Pro SemiLight"/>
              </a:rPr>
              <a:t>If path not taken</a:t>
            </a:r>
            <a:endParaRPr lang="en-US" dirty="0">
              <a:solidFill>
                <a:schemeClr val="tx1"/>
              </a:solidFill>
              <a:latin typeface="Segoe Pro SemiLight"/>
              <a:cs typeface="Segoe Pro SemiLight"/>
            </a:endParaRPr>
          </a:p>
        </p:txBody>
      </p:sp>
      <p:sp>
        <p:nvSpPr>
          <p:cNvPr id="4" name="Line Callout 1 3"/>
          <p:cNvSpPr/>
          <p:nvPr/>
        </p:nvSpPr>
        <p:spPr>
          <a:xfrm>
            <a:off x="5584086" y="3072106"/>
            <a:ext cx="2279267" cy="374176"/>
          </a:xfrm>
          <a:prstGeom prst="borderCallout1">
            <a:avLst/>
          </a:prstGeom>
          <a:solidFill>
            <a:schemeClr val="bg1"/>
          </a:solidFill>
        </p:spPr>
        <p:style>
          <a:lnRef idx="1">
            <a:schemeClr val="dk1"/>
          </a:lnRef>
          <a:fillRef idx="3">
            <a:schemeClr val="dk1"/>
          </a:fillRef>
          <a:effectRef idx="2">
            <a:schemeClr val="dk1"/>
          </a:effectRef>
          <a:fontRef idx="minor">
            <a:schemeClr val="lt1"/>
          </a:fontRef>
        </p:style>
        <p:txBody>
          <a:bodyPr rtlCol="0" anchor="ctr"/>
          <a:lstStyle/>
          <a:p>
            <a:pPr algn="ctr"/>
            <a:r>
              <a:rPr lang="en-US" dirty="0" smtClean="0">
                <a:solidFill>
                  <a:schemeClr val="tx1"/>
                </a:solidFill>
                <a:latin typeface="Segoe Pro SemiLight"/>
                <a:cs typeface="Segoe Pro SemiLight"/>
              </a:rPr>
              <a:t>Branch not covered</a:t>
            </a:r>
            <a:endParaRPr lang="en-US" dirty="0">
              <a:solidFill>
                <a:schemeClr val="tx1"/>
              </a:solidFill>
              <a:latin typeface="Segoe Pro SemiLight"/>
              <a:cs typeface="Segoe Pro SemiLight"/>
            </a:endParaRPr>
          </a:p>
        </p:txBody>
      </p:sp>
      <p:sp>
        <p:nvSpPr>
          <p:cNvPr id="6" name="Rectangle 5"/>
          <p:cNvSpPr/>
          <p:nvPr/>
        </p:nvSpPr>
        <p:spPr>
          <a:xfrm>
            <a:off x="-10762" y="-124725"/>
            <a:ext cx="9645430" cy="1009142"/>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Segoe Pro Display"/>
              <a:cs typeface="Segoe Pro Display"/>
            </a:endParaRPr>
          </a:p>
        </p:txBody>
      </p:sp>
      <p:sp>
        <p:nvSpPr>
          <p:cNvPr id="7" name="Title 1"/>
          <p:cNvSpPr txBox="1">
            <a:spLocks/>
          </p:cNvSpPr>
          <p:nvPr/>
        </p:nvSpPr>
        <p:spPr>
          <a:xfrm>
            <a:off x="136072" y="11339"/>
            <a:ext cx="6338857" cy="77664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dirty="0" smtClean="0">
                <a:solidFill>
                  <a:srgbClr val="000000"/>
                </a:solidFill>
                <a:latin typeface="Segoe Pro Display"/>
                <a:cs typeface="Segoe Pro Display"/>
              </a:rPr>
              <a:t>Istanbul</a:t>
            </a:r>
            <a:endParaRPr lang="en-US" dirty="0">
              <a:solidFill>
                <a:schemeClr val="tx1">
                  <a:lumMod val="75000"/>
                  <a:lumOff val="25000"/>
                </a:schemeClr>
              </a:solidFill>
              <a:latin typeface="Segoe Pro Display"/>
              <a:cs typeface="Segoe Pro Display"/>
            </a:endParaRPr>
          </a:p>
        </p:txBody>
      </p:sp>
      <p:sp>
        <p:nvSpPr>
          <p:cNvPr id="8" name="Rectangle 7"/>
          <p:cNvSpPr/>
          <p:nvPr/>
        </p:nvSpPr>
        <p:spPr>
          <a:xfrm>
            <a:off x="2419587" y="286291"/>
            <a:ext cx="6486273" cy="461665"/>
          </a:xfrm>
          <a:prstGeom prst="rect">
            <a:avLst/>
          </a:prstGeom>
        </p:spPr>
        <p:txBody>
          <a:bodyPr wrap="square">
            <a:spAutoFit/>
          </a:bodyPr>
          <a:lstStyle/>
          <a:p>
            <a:pPr algn="r"/>
            <a:r>
              <a:rPr lang="en-US" sz="2400" dirty="0">
                <a:solidFill>
                  <a:schemeClr val="tx1">
                    <a:lumMod val="75000"/>
                    <a:lumOff val="25000"/>
                  </a:schemeClr>
                </a:solidFill>
                <a:latin typeface="Segoe Pro Display"/>
                <a:cs typeface="Segoe Pro Display"/>
              </a:rPr>
              <a:t>http://</a:t>
            </a:r>
            <a:r>
              <a:rPr lang="en-US" sz="2400" dirty="0" err="1">
                <a:solidFill>
                  <a:schemeClr val="tx1">
                    <a:lumMod val="75000"/>
                    <a:lumOff val="25000"/>
                  </a:schemeClr>
                </a:solidFill>
                <a:latin typeface="Segoe Pro Display"/>
                <a:cs typeface="Segoe Pro Display"/>
              </a:rPr>
              <a:t>gotwarlost.github.io</a:t>
            </a:r>
            <a:r>
              <a:rPr lang="en-US" sz="2400" dirty="0">
                <a:solidFill>
                  <a:schemeClr val="tx1">
                    <a:lumMod val="75000"/>
                    <a:lumOff val="25000"/>
                  </a:schemeClr>
                </a:solidFill>
                <a:latin typeface="Segoe Pro Display"/>
                <a:cs typeface="Segoe Pro Display"/>
              </a:rPr>
              <a:t>/</a:t>
            </a:r>
            <a:r>
              <a:rPr lang="en-US" sz="2400" dirty="0" err="1">
                <a:solidFill>
                  <a:schemeClr val="tx1">
                    <a:lumMod val="75000"/>
                    <a:lumOff val="25000"/>
                  </a:schemeClr>
                </a:solidFill>
                <a:latin typeface="Segoe Pro Display"/>
                <a:cs typeface="Segoe Pro Display"/>
              </a:rPr>
              <a:t>istanbul</a:t>
            </a:r>
            <a:r>
              <a:rPr lang="en-US" sz="2400" dirty="0">
                <a:solidFill>
                  <a:schemeClr val="tx1">
                    <a:lumMod val="75000"/>
                    <a:lumOff val="25000"/>
                  </a:schemeClr>
                </a:solidFill>
                <a:latin typeface="Segoe Pro Display"/>
                <a:cs typeface="Segoe Pro Display"/>
              </a:rPr>
              <a:t>/</a:t>
            </a:r>
            <a:endParaRPr lang="en-US" sz="2400" dirty="0"/>
          </a:p>
        </p:txBody>
      </p:sp>
      <p:sp>
        <p:nvSpPr>
          <p:cNvPr id="9" name="Line Callout 1 8"/>
          <p:cNvSpPr/>
          <p:nvPr/>
        </p:nvSpPr>
        <p:spPr>
          <a:xfrm>
            <a:off x="4772617" y="4063567"/>
            <a:ext cx="2279267" cy="374176"/>
          </a:xfrm>
          <a:prstGeom prst="borderCallout1">
            <a:avLst/>
          </a:prstGeom>
          <a:solidFill>
            <a:schemeClr val="bg1"/>
          </a:solidFill>
        </p:spPr>
        <p:style>
          <a:lnRef idx="1">
            <a:schemeClr val="dk1"/>
          </a:lnRef>
          <a:fillRef idx="3">
            <a:schemeClr val="dk1"/>
          </a:fillRef>
          <a:effectRef idx="2">
            <a:schemeClr val="dk1"/>
          </a:effectRef>
          <a:fontRef idx="minor">
            <a:schemeClr val="lt1"/>
          </a:fontRef>
        </p:style>
        <p:txBody>
          <a:bodyPr rtlCol="0" anchor="ctr"/>
          <a:lstStyle/>
          <a:p>
            <a:pPr algn="ctr"/>
            <a:r>
              <a:rPr lang="en-US" dirty="0" smtClean="0">
                <a:solidFill>
                  <a:schemeClr val="tx1"/>
                </a:solidFill>
                <a:latin typeface="Segoe Pro SemiLight"/>
                <a:cs typeface="Segoe Pro SemiLight"/>
              </a:rPr>
              <a:t>Function not tested</a:t>
            </a:r>
            <a:endParaRPr lang="en-US" dirty="0">
              <a:solidFill>
                <a:schemeClr val="tx1"/>
              </a:solidFill>
              <a:latin typeface="Segoe Pro SemiLight"/>
              <a:cs typeface="Segoe Pro SemiLight"/>
            </a:endParaRPr>
          </a:p>
        </p:txBody>
      </p:sp>
    </p:spTree>
    <p:extLst>
      <p:ext uri="{BB962C8B-B14F-4D97-AF65-F5344CB8AC3E}">
        <p14:creationId xmlns:p14="http://schemas.microsoft.com/office/powerpoint/2010/main" val="3914077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FF"/>
                </a:solidFill>
                <a:latin typeface="Segoe Pro Display"/>
                <a:cs typeface="Segoe Pro Display"/>
              </a:rPr>
              <a:t>Think about the API</a:t>
            </a:r>
            <a:endParaRPr lang="en-US" dirty="0">
              <a:solidFill>
                <a:srgbClr val="FFFFFF"/>
              </a:solidFill>
              <a:latin typeface="Segoe Pro Display"/>
              <a:cs typeface="Segoe Pro Display"/>
            </a:endParaRPr>
          </a:p>
        </p:txBody>
      </p:sp>
      <p:sp>
        <p:nvSpPr>
          <p:cNvPr id="3" name="Content Placeholder 2"/>
          <p:cNvSpPr>
            <a:spLocks noGrp="1"/>
          </p:cNvSpPr>
          <p:nvPr>
            <p:ph idx="1"/>
          </p:nvPr>
        </p:nvSpPr>
        <p:spPr/>
        <p:txBody>
          <a:bodyPr>
            <a:normAutofit fontScale="92500" lnSpcReduction="10000"/>
          </a:bodyPr>
          <a:lstStyle/>
          <a:p>
            <a:r>
              <a:rPr lang="en-US" dirty="0" smtClean="0">
                <a:solidFill>
                  <a:srgbClr val="FFFFFF"/>
                </a:solidFill>
                <a:latin typeface="Segoe Pro Display"/>
                <a:cs typeface="Segoe Pro Display"/>
              </a:rPr>
              <a:t>How will people consume the new code</a:t>
            </a:r>
          </a:p>
          <a:p>
            <a:pPr lvl="1"/>
            <a:r>
              <a:rPr lang="en-US" dirty="0" smtClean="0">
                <a:solidFill>
                  <a:srgbClr val="FFFFFF"/>
                </a:solidFill>
                <a:latin typeface="Segoe Pro Display"/>
                <a:cs typeface="Segoe Pro Display"/>
              </a:rPr>
              <a:t>Inheritance</a:t>
            </a:r>
          </a:p>
          <a:p>
            <a:pPr lvl="1"/>
            <a:r>
              <a:rPr lang="en-US" dirty="0" smtClean="0">
                <a:solidFill>
                  <a:srgbClr val="FFFFFF"/>
                </a:solidFill>
                <a:latin typeface="Segoe Pro Display"/>
                <a:cs typeface="Segoe Pro Display"/>
              </a:rPr>
              <a:t>Events</a:t>
            </a:r>
          </a:p>
          <a:p>
            <a:r>
              <a:rPr lang="en-US" dirty="0" smtClean="0">
                <a:solidFill>
                  <a:srgbClr val="FFFFFF"/>
                </a:solidFill>
                <a:latin typeface="Segoe Pro Display"/>
                <a:cs typeface="Segoe Pro Display"/>
              </a:rPr>
              <a:t>Be explicit</a:t>
            </a:r>
          </a:p>
          <a:p>
            <a:r>
              <a:rPr lang="en-US" dirty="0" smtClean="0">
                <a:solidFill>
                  <a:srgbClr val="FFFFFF"/>
                </a:solidFill>
                <a:latin typeface="Segoe Pro Display"/>
                <a:cs typeface="Segoe Pro Display"/>
              </a:rPr>
              <a:t>How did we get to this place?</a:t>
            </a:r>
          </a:p>
          <a:p>
            <a:pPr lvl="1"/>
            <a:r>
              <a:rPr lang="en-US" dirty="0" smtClean="0">
                <a:solidFill>
                  <a:srgbClr val="FFFFFF"/>
                </a:solidFill>
                <a:latin typeface="Segoe Pro Display"/>
                <a:cs typeface="Segoe Pro Display"/>
              </a:rPr>
              <a:t>Reduce complexity</a:t>
            </a:r>
          </a:p>
          <a:p>
            <a:pPr lvl="1"/>
            <a:r>
              <a:rPr lang="en-US" dirty="0" smtClean="0">
                <a:solidFill>
                  <a:srgbClr val="FFFFFF"/>
                </a:solidFill>
                <a:latin typeface="Segoe Pro Display"/>
                <a:cs typeface="Segoe Pro Display"/>
              </a:rPr>
              <a:t>Don’t prematurely abstract</a:t>
            </a:r>
          </a:p>
          <a:p>
            <a:pPr lvl="1"/>
            <a:endParaRPr lang="en-US" dirty="0">
              <a:solidFill>
                <a:srgbClr val="FFFFFF"/>
              </a:solidFill>
              <a:latin typeface="Segoe Pro Display"/>
              <a:cs typeface="Segoe Pro Display"/>
            </a:endParaRPr>
          </a:p>
        </p:txBody>
      </p:sp>
    </p:spTree>
    <p:extLst>
      <p:ext uri="{BB962C8B-B14F-4D97-AF65-F5344CB8AC3E}">
        <p14:creationId xmlns:p14="http://schemas.microsoft.com/office/powerpoint/2010/main" val="412640144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lato_screensho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62" y="-16953"/>
            <a:ext cx="9259878" cy="5160453"/>
          </a:xfrm>
          <a:prstGeom prst="rect">
            <a:avLst/>
          </a:prstGeom>
        </p:spPr>
      </p:pic>
      <p:sp>
        <p:nvSpPr>
          <p:cNvPr id="4" name="Rectangle 3"/>
          <p:cNvSpPr/>
          <p:nvPr/>
        </p:nvSpPr>
        <p:spPr>
          <a:xfrm>
            <a:off x="-10762" y="-16953"/>
            <a:ext cx="9259878" cy="776643"/>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Segoe Pro Display"/>
              <a:cs typeface="Segoe Pro Display"/>
            </a:endParaRPr>
          </a:p>
        </p:txBody>
      </p:sp>
      <p:sp>
        <p:nvSpPr>
          <p:cNvPr id="3" name="Title 1"/>
          <p:cNvSpPr txBox="1">
            <a:spLocks/>
          </p:cNvSpPr>
          <p:nvPr/>
        </p:nvSpPr>
        <p:spPr>
          <a:xfrm>
            <a:off x="691714" y="0"/>
            <a:ext cx="6338857" cy="77664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dirty="0" smtClean="0">
                <a:solidFill>
                  <a:srgbClr val="000000"/>
                </a:solidFill>
                <a:latin typeface="Segoe Pro Display"/>
                <a:cs typeface="Segoe Pro Display"/>
              </a:rPr>
              <a:t>Plato</a:t>
            </a:r>
            <a:endParaRPr lang="en-US" dirty="0">
              <a:solidFill>
                <a:schemeClr val="tx1">
                  <a:lumMod val="75000"/>
                  <a:lumOff val="25000"/>
                </a:schemeClr>
              </a:solidFill>
              <a:latin typeface="Segoe Pro Display"/>
              <a:cs typeface="Segoe Pro Display"/>
            </a:endParaRPr>
          </a:p>
        </p:txBody>
      </p:sp>
      <p:sp>
        <p:nvSpPr>
          <p:cNvPr id="5" name="Rectangle 4"/>
          <p:cNvSpPr/>
          <p:nvPr/>
        </p:nvSpPr>
        <p:spPr>
          <a:xfrm>
            <a:off x="6134743" y="86448"/>
            <a:ext cx="2852341" cy="523220"/>
          </a:xfrm>
          <a:prstGeom prst="rect">
            <a:avLst/>
          </a:prstGeom>
        </p:spPr>
        <p:txBody>
          <a:bodyPr wrap="square">
            <a:spAutoFit/>
          </a:bodyPr>
          <a:lstStyle/>
          <a:p>
            <a:pPr algn="r"/>
            <a:r>
              <a:rPr lang="en-US" sz="2800" dirty="0">
                <a:solidFill>
                  <a:schemeClr val="tx1">
                    <a:lumMod val="75000"/>
                    <a:lumOff val="25000"/>
                  </a:schemeClr>
                </a:solidFill>
                <a:latin typeface="Segoe Pro Display"/>
                <a:cs typeface="Segoe Pro Display"/>
              </a:rPr>
              <a:t>http://</a:t>
            </a:r>
            <a:r>
              <a:rPr lang="en-US" sz="2800" dirty="0" err="1">
                <a:solidFill>
                  <a:schemeClr val="tx1">
                    <a:lumMod val="75000"/>
                    <a:lumOff val="25000"/>
                  </a:schemeClr>
                </a:solidFill>
                <a:latin typeface="Segoe Pro Display"/>
                <a:cs typeface="Segoe Pro Display"/>
              </a:rPr>
              <a:t>platojs.org</a:t>
            </a:r>
            <a:endParaRPr lang="en-US" sz="2800" dirty="0"/>
          </a:p>
        </p:txBody>
      </p:sp>
    </p:spTree>
    <p:extLst>
      <p:ext uri="{BB962C8B-B14F-4D97-AF65-F5344CB8AC3E}">
        <p14:creationId xmlns:p14="http://schemas.microsoft.com/office/powerpoint/2010/main" val="12775390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FF"/>
                </a:solidFill>
                <a:latin typeface="Segoe Pro Display"/>
                <a:cs typeface="Segoe Pro Display"/>
              </a:rPr>
              <a:t>Code Reviews	</a:t>
            </a:r>
            <a:endParaRPr lang="en-US" dirty="0">
              <a:solidFill>
                <a:srgbClr val="FFFFFF"/>
              </a:solidFill>
              <a:latin typeface="Segoe Pro Display"/>
              <a:cs typeface="Segoe Pro Display"/>
            </a:endParaRPr>
          </a:p>
        </p:txBody>
      </p:sp>
      <p:sp>
        <p:nvSpPr>
          <p:cNvPr id="3" name="Content Placeholder 2"/>
          <p:cNvSpPr>
            <a:spLocks noGrp="1"/>
          </p:cNvSpPr>
          <p:nvPr>
            <p:ph idx="1"/>
          </p:nvPr>
        </p:nvSpPr>
        <p:spPr/>
        <p:txBody>
          <a:bodyPr/>
          <a:lstStyle/>
          <a:p>
            <a:r>
              <a:rPr lang="en-US" dirty="0" smtClean="0">
                <a:solidFill>
                  <a:srgbClr val="FFFFFF"/>
                </a:solidFill>
                <a:latin typeface="Segoe Pro Display"/>
                <a:cs typeface="Segoe Pro Display"/>
              </a:rPr>
              <a:t>Informal reviews</a:t>
            </a:r>
          </a:p>
          <a:p>
            <a:r>
              <a:rPr lang="en-US" dirty="0" smtClean="0">
                <a:solidFill>
                  <a:srgbClr val="FFFFFF"/>
                </a:solidFill>
                <a:latin typeface="Segoe Pro Display"/>
                <a:cs typeface="Segoe Pro Display"/>
              </a:rPr>
              <a:t>Consistency is king</a:t>
            </a:r>
          </a:p>
          <a:p>
            <a:r>
              <a:rPr lang="en-US" dirty="0" smtClean="0">
                <a:solidFill>
                  <a:srgbClr val="FFFFFF"/>
                </a:solidFill>
                <a:latin typeface="Segoe Pro Display"/>
                <a:cs typeface="Segoe Pro Display"/>
              </a:rPr>
              <a:t>Don’t trust yourself</a:t>
            </a:r>
            <a:endParaRPr lang="en-US" dirty="0">
              <a:solidFill>
                <a:srgbClr val="FFFFFF"/>
              </a:solidFill>
              <a:latin typeface="Segoe Pro Display"/>
              <a:cs typeface="Segoe Pro Display"/>
            </a:endParaRPr>
          </a:p>
        </p:txBody>
      </p:sp>
    </p:spTree>
    <p:extLst>
      <p:ext uri="{BB962C8B-B14F-4D97-AF65-F5344CB8AC3E}">
        <p14:creationId xmlns:p14="http://schemas.microsoft.com/office/powerpoint/2010/main" val="298959339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FF"/>
                </a:solidFill>
                <a:latin typeface="Segoe Pro Display"/>
                <a:cs typeface="Segoe Pro Display"/>
              </a:rPr>
              <a:t>Constant Communication</a:t>
            </a:r>
            <a:endParaRPr lang="en-US" dirty="0">
              <a:solidFill>
                <a:srgbClr val="FFFFFF"/>
              </a:solidFill>
              <a:latin typeface="Segoe Pro Display"/>
              <a:cs typeface="Segoe Pro Display"/>
            </a:endParaRPr>
          </a:p>
        </p:txBody>
      </p:sp>
      <p:sp>
        <p:nvSpPr>
          <p:cNvPr id="3" name="Content Placeholder 2"/>
          <p:cNvSpPr>
            <a:spLocks noGrp="1"/>
          </p:cNvSpPr>
          <p:nvPr>
            <p:ph idx="1"/>
          </p:nvPr>
        </p:nvSpPr>
        <p:spPr/>
        <p:txBody>
          <a:bodyPr/>
          <a:lstStyle/>
          <a:p>
            <a:r>
              <a:rPr lang="en-US" dirty="0" smtClean="0">
                <a:solidFill>
                  <a:srgbClr val="FFFFFF"/>
                </a:solidFill>
                <a:latin typeface="Segoe Pro Display"/>
                <a:cs typeface="Segoe Pro Display"/>
              </a:rPr>
              <a:t>Keep the team in the loop</a:t>
            </a:r>
          </a:p>
          <a:p>
            <a:r>
              <a:rPr lang="en-US" dirty="0" smtClean="0">
                <a:solidFill>
                  <a:srgbClr val="FFFFFF"/>
                </a:solidFill>
                <a:latin typeface="Segoe Pro Display"/>
                <a:cs typeface="Segoe Pro Display"/>
              </a:rPr>
              <a:t>Reduce future shock</a:t>
            </a:r>
            <a:endParaRPr lang="en-US" dirty="0">
              <a:solidFill>
                <a:srgbClr val="FFFFFF"/>
              </a:solidFill>
              <a:latin typeface="Segoe Pro Display"/>
              <a:cs typeface="Segoe Pro Display"/>
            </a:endParaRPr>
          </a:p>
        </p:txBody>
      </p:sp>
    </p:spTree>
    <p:extLst>
      <p:ext uri="{BB962C8B-B14F-4D97-AF65-F5344CB8AC3E}">
        <p14:creationId xmlns:p14="http://schemas.microsoft.com/office/powerpoint/2010/main" val="398476073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FF"/>
                </a:solidFill>
                <a:latin typeface="Segoe Pro Display"/>
                <a:cs typeface="Segoe Pro Display"/>
              </a:rPr>
              <a:t>When is the project finished?</a:t>
            </a:r>
            <a:endParaRPr lang="en-US" dirty="0">
              <a:solidFill>
                <a:srgbClr val="FFFFFF"/>
              </a:solidFill>
              <a:latin typeface="Segoe Pro Display"/>
              <a:cs typeface="Segoe Pro Display"/>
            </a:endParaRPr>
          </a:p>
        </p:txBody>
      </p:sp>
      <p:sp>
        <p:nvSpPr>
          <p:cNvPr id="3" name="Content Placeholder 2"/>
          <p:cNvSpPr>
            <a:spLocks noGrp="1"/>
          </p:cNvSpPr>
          <p:nvPr>
            <p:ph idx="1"/>
          </p:nvPr>
        </p:nvSpPr>
        <p:spPr/>
        <p:txBody>
          <a:bodyPr/>
          <a:lstStyle/>
          <a:p>
            <a:r>
              <a:rPr lang="en-US" dirty="0" smtClean="0">
                <a:solidFill>
                  <a:srgbClr val="FFFFFF"/>
                </a:solidFill>
                <a:latin typeface="Segoe Pro Display"/>
                <a:cs typeface="Segoe Pro Display"/>
              </a:rPr>
              <a:t>Remove the feature gate</a:t>
            </a:r>
          </a:p>
          <a:p>
            <a:r>
              <a:rPr lang="en-US" dirty="0" smtClean="0">
                <a:solidFill>
                  <a:srgbClr val="FFFFFF"/>
                </a:solidFill>
                <a:latin typeface="Segoe Pro Display"/>
                <a:cs typeface="Segoe Pro Display"/>
              </a:rPr>
              <a:t>Dust Hands</a:t>
            </a:r>
          </a:p>
          <a:p>
            <a:r>
              <a:rPr lang="en-US" dirty="0" smtClean="0">
                <a:solidFill>
                  <a:srgbClr val="FFFFFF"/>
                </a:solidFill>
                <a:latin typeface="Segoe Pro Display"/>
                <a:cs typeface="Segoe Pro Display"/>
              </a:rPr>
              <a:t>Walk away</a:t>
            </a:r>
          </a:p>
          <a:p>
            <a:r>
              <a:rPr lang="en-US" dirty="0" smtClean="0">
                <a:solidFill>
                  <a:srgbClr val="FFFFFF"/>
                </a:solidFill>
                <a:latin typeface="Segoe Pro Display"/>
                <a:cs typeface="Segoe Pro Display"/>
              </a:rPr>
              <a:t>…</a:t>
            </a:r>
          </a:p>
          <a:p>
            <a:r>
              <a:rPr lang="en-US" dirty="0" smtClean="0">
                <a:solidFill>
                  <a:srgbClr val="FFFFFF"/>
                </a:solidFill>
                <a:latin typeface="Segoe Pro Display"/>
                <a:cs typeface="Segoe Pro Display"/>
              </a:rPr>
              <a:t>Profit</a:t>
            </a:r>
          </a:p>
        </p:txBody>
      </p:sp>
    </p:spTree>
    <p:extLst>
      <p:ext uri="{BB962C8B-B14F-4D97-AF65-F5344CB8AC3E}">
        <p14:creationId xmlns:p14="http://schemas.microsoft.com/office/powerpoint/2010/main" val="186934411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FF"/>
                </a:solidFill>
                <a:latin typeface="Segoe Pro Display"/>
                <a:cs typeface="Segoe Pro Display"/>
              </a:rPr>
              <a:t>Avoid the </a:t>
            </a:r>
            <a:r>
              <a:rPr lang="en-US" dirty="0">
                <a:solidFill>
                  <a:srgbClr val="FFFFFF"/>
                </a:solidFill>
                <a:latin typeface="Segoe Pro Display"/>
                <a:cs typeface="Segoe Pro Display"/>
              </a:rPr>
              <a:t>l</a:t>
            </a:r>
            <a:r>
              <a:rPr lang="en-US" dirty="0" smtClean="0">
                <a:solidFill>
                  <a:srgbClr val="FFFFFF"/>
                </a:solidFill>
                <a:latin typeface="Segoe Pro Display"/>
                <a:cs typeface="Segoe Pro Display"/>
              </a:rPr>
              <a:t>ong tail of bugs</a:t>
            </a:r>
            <a:endParaRPr lang="en-US" dirty="0">
              <a:solidFill>
                <a:srgbClr val="FFFFFF"/>
              </a:solidFill>
              <a:latin typeface="Segoe Pro Display"/>
              <a:cs typeface="Segoe Pro Display"/>
            </a:endParaRPr>
          </a:p>
        </p:txBody>
      </p:sp>
      <p:sp>
        <p:nvSpPr>
          <p:cNvPr id="3" name="Content Placeholder 2"/>
          <p:cNvSpPr>
            <a:spLocks noGrp="1"/>
          </p:cNvSpPr>
          <p:nvPr>
            <p:ph idx="1"/>
          </p:nvPr>
        </p:nvSpPr>
        <p:spPr/>
        <p:txBody>
          <a:bodyPr/>
          <a:lstStyle/>
          <a:p>
            <a:r>
              <a:rPr lang="en-US" dirty="0" smtClean="0">
                <a:solidFill>
                  <a:srgbClr val="FFFFFF"/>
                </a:solidFill>
                <a:latin typeface="Segoe Pro Display"/>
                <a:cs typeface="Segoe Pro Display"/>
              </a:rPr>
              <a:t>Release often and find bugs along the way</a:t>
            </a:r>
          </a:p>
          <a:p>
            <a:r>
              <a:rPr lang="en-US" dirty="0" smtClean="0">
                <a:solidFill>
                  <a:srgbClr val="FFFFFF"/>
                </a:solidFill>
                <a:latin typeface="Segoe Pro Display"/>
                <a:cs typeface="Segoe Pro Display"/>
              </a:rPr>
              <a:t>Features you didn’t know about</a:t>
            </a:r>
            <a:endParaRPr lang="en-US" dirty="0">
              <a:solidFill>
                <a:srgbClr val="FFFFFF"/>
              </a:solidFill>
              <a:latin typeface="Segoe Pro Display"/>
              <a:cs typeface="Segoe Pro Display"/>
            </a:endParaRPr>
          </a:p>
        </p:txBody>
      </p:sp>
    </p:spTree>
    <p:extLst>
      <p:ext uri="{BB962C8B-B14F-4D97-AF65-F5344CB8AC3E}">
        <p14:creationId xmlns:p14="http://schemas.microsoft.com/office/powerpoint/2010/main" val="3452342852"/>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FF"/>
                </a:solidFill>
                <a:latin typeface="Segoe Pro Display"/>
                <a:cs typeface="Segoe Pro Display"/>
              </a:rPr>
              <a:t>Future Works</a:t>
            </a:r>
            <a:endParaRPr lang="en-US" dirty="0">
              <a:solidFill>
                <a:srgbClr val="FFFFFF"/>
              </a:solidFill>
              <a:latin typeface="Segoe Pro Display"/>
              <a:cs typeface="Segoe Pro Display"/>
            </a:endParaRPr>
          </a:p>
        </p:txBody>
      </p:sp>
      <p:sp>
        <p:nvSpPr>
          <p:cNvPr id="3" name="Content Placeholder 2"/>
          <p:cNvSpPr>
            <a:spLocks noGrp="1"/>
          </p:cNvSpPr>
          <p:nvPr>
            <p:ph idx="1"/>
          </p:nvPr>
        </p:nvSpPr>
        <p:spPr/>
        <p:txBody>
          <a:bodyPr/>
          <a:lstStyle/>
          <a:p>
            <a:r>
              <a:rPr lang="en-US" dirty="0" smtClean="0">
                <a:solidFill>
                  <a:srgbClr val="FFFFFF"/>
                </a:solidFill>
                <a:latin typeface="Segoe Pro Display"/>
                <a:cs typeface="Segoe Pro Display"/>
              </a:rPr>
              <a:t>Phase 2 and 3?</a:t>
            </a:r>
          </a:p>
          <a:p>
            <a:r>
              <a:rPr lang="en-US" dirty="0" smtClean="0">
                <a:solidFill>
                  <a:srgbClr val="FFFFFF"/>
                </a:solidFill>
                <a:latin typeface="Segoe Pro Display"/>
                <a:cs typeface="Segoe Pro Display"/>
              </a:rPr>
              <a:t>Notes for future teams</a:t>
            </a:r>
          </a:p>
          <a:p>
            <a:endParaRPr lang="en-US" dirty="0">
              <a:solidFill>
                <a:srgbClr val="FFFFFF"/>
              </a:solidFill>
              <a:latin typeface="Segoe Pro Display"/>
              <a:cs typeface="Segoe Pro Display"/>
            </a:endParaRPr>
          </a:p>
        </p:txBody>
      </p:sp>
    </p:spTree>
    <p:extLst>
      <p:ext uri="{BB962C8B-B14F-4D97-AF65-F5344CB8AC3E}">
        <p14:creationId xmlns:p14="http://schemas.microsoft.com/office/powerpoint/2010/main" val="149915463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FF"/>
                </a:solidFill>
                <a:latin typeface="Segoe Pro Display"/>
                <a:cs typeface="Segoe Pro Display"/>
              </a:rPr>
              <a:t>Before and After</a:t>
            </a:r>
            <a:endParaRPr lang="en-US" dirty="0">
              <a:solidFill>
                <a:srgbClr val="FFFFFF"/>
              </a:solidFill>
              <a:latin typeface="Segoe Pro Display"/>
              <a:cs typeface="Segoe Pro Display"/>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386057269"/>
              </p:ext>
            </p:extLst>
          </p:nvPr>
        </p:nvGraphicFramePr>
        <p:xfrm>
          <a:off x="1495974" y="1555337"/>
          <a:ext cx="6392862" cy="1899672"/>
        </p:xfrm>
        <a:graphic>
          <a:graphicData uri="http://schemas.openxmlformats.org/drawingml/2006/table">
            <a:tbl>
              <a:tblPr firstRow="1" bandRow="1">
                <a:tableStyleId>{5C22544A-7EE6-4342-B048-85BDC9FD1C3A}</a:tableStyleId>
              </a:tblPr>
              <a:tblGrid>
                <a:gridCol w="2130954"/>
                <a:gridCol w="2130954"/>
                <a:gridCol w="2130954"/>
              </a:tblGrid>
              <a:tr h="633224">
                <a:tc>
                  <a:txBody>
                    <a:bodyPr/>
                    <a:lstStyle/>
                    <a:p>
                      <a:endParaRPr lang="en-US" dirty="0"/>
                    </a:p>
                  </a:txBody>
                  <a:tcPr anchor="ctr" anchorCtr="1"/>
                </a:tc>
                <a:tc>
                  <a:txBody>
                    <a:bodyPr/>
                    <a:lstStyle/>
                    <a:p>
                      <a:r>
                        <a:rPr lang="en-US" dirty="0" smtClean="0"/>
                        <a:t>Before</a:t>
                      </a:r>
                      <a:endParaRPr lang="en-US" dirty="0"/>
                    </a:p>
                  </a:txBody>
                  <a:tcPr anchor="ctr" anchorCtr="1"/>
                </a:tc>
                <a:tc>
                  <a:txBody>
                    <a:bodyPr/>
                    <a:lstStyle/>
                    <a:p>
                      <a:r>
                        <a:rPr lang="en-US" dirty="0" smtClean="0"/>
                        <a:t>After</a:t>
                      </a:r>
                      <a:endParaRPr lang="en-US" dirty="0"/>
                    </a:p>
                  </a:txBody>
                  <a:tcPr anchor="ctr" anchorCtr="1"/>
                </a:tc>
              </a:tr>
              <a:tr h="633224">
                <a:tc>
                  <a:txBody>
                    <a:bodyPr/>
                    <a:lstStyle/>
                    <a:p>
                      <a:pPr algn="l"/>
                      <a:r>
                        <a:rPr lang="en-US" dirty="0" smtClean="0"/>
                        <a:t>Files</a:t>
                      </a:r>
                      <a:endParaRPr lang="en-US" dirty="0"/>
                    </a:p>
                  </a:txBody>
                  <a:tcPr anchor="ctr"/>
                </a:tc>
                <a:tc>
                  <a:txBody>
                    <a:bodyPr/>
                    <a:lstStyle/>
                    <a:p>
                      <a:r>
                        <a:rPr lang="en-US" dirty="0" smtClean="0"/>
                        <a:t>11</a:t>
                      </a:r>
                      <a:endParaRPr lang="en-US" dirty="0"/>
                    </a:p>
                  </a:txBody>
                  <a:tcPr anchor="ctr" anchorCtr="1"/>
                </a:tc>
                <a:tc>
                  <a:txBody>
                    <a:bodyPr/>
                    <a:lstStyle/>
                    <a:p>
                      <a:r>
                        <a:rPr lang="en-US" dirty="0" smtClean="0"/>
                        <a:t>5</a:t>
                      </a:r>
                      <a:endParaRPr lang="en-US" dirty="0"/>
                    </a:p>
                  </a:txBody>
                  <a:tcPr anchor="ctr" anchorCtr="1"/>
                </a:tc>
              </a:tr>
              <a:tr h="633224">
                <a:tc>
                  <a:txBody>
                    <a:bodyPr/>
                    <a:lstStyle/>
                    <a:p>
                      <a:r>
                        <a:rPr lang="en-US" dirty="0" smtClean="0"/>
                        <a:t>Source Lines of Code</a:t>
                      </a:r>
                      <a:endParaRPr lang="en-US" dirty="0"/>
                    </a:p>
                  </a:txBody>
                  <a:tcPr anchor="ct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2454</a:t>
                      </a:r>
                    </a:p>
                  </a:txBody>
                  <a:tcPr anchor="ctr" anchorCtr="1"/>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1456</a:t>
                      </a:r>
                    </a:p>
                  </a:txBody>
                  <a:tcPr anchor="ctr" anchorCtr="1"/>
                </a:tc>
              </a:tr>
            </a:tbl>
          </a:graphicData>
        </a:graphic>
      </p:graphicFrame>
    </p:spTree>
    <p:extLst>
      <p:ext uri="{BB962C8B-B14F-4D97-AF65-F5344CB8AC3E}">
        <p14:creationId xmlns:p14="http://schemas.microsoft.com/office/powerpoint/2010/main" val="278141998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326858462"/>
              </p:ext>
            </p:extLst>
          </p:nvPr>
        </p:nvGraphicFramePr>
        <p:xfrm>
          <a:off x="0" y="1063230"/>
          <a:ext cx="9144000" cy="4080270"/>
        </p:xfrm>
        <a:graphic>
          <a:graphicData uri="http://schemas.openxmlformats.org/drawingml/2006/chart">
            <c:chart xmlns:c="http://schemas.openxmlformats.org/drawingml/2006/chart" xmlns:r="http://schemas.openxmlformats.org/officeDocument/2006/relationships" r:id="rId3"/>
          </a:graphicData>
        </a:graphic>
      </p:graphicFrame>
      <p:sp>
        <p:nvSpPr>
          <p:cNvPr id="5" name="Title 1"/>
          <p:cNvSpPr>
            <a:spLocks noGrp="1"/>
          </p:cNvSpPr>
          <p:nvPr>
            <p:ph type="title"/>
          </p:nvPr>
        </p:nvSpPr>
        <p:spPr/>
        <p:txBody>
          <a:bodyPr/>
          <a:lstStyle/>
          <a:p>
            <a:r>
              <a:rPr lang="en-US" dirty="0" smtClean="0">
                <a:solidFill>
                  <a:srgbClr val="FFFFFF"/>
                </a:solidFill>
                <a:latin typeface="Segoe Pro Display"/>
                <a:cs typeface="Segoe Pro Display"/>
              </a:rPr>
              <a:t>Before and After</a:t>
            </a:r>
            <a:endParaRPr lang="en-US" dirty="0">
              <a:solidFill>
                <a:srgbClr val="FFFFFF"/>
              </a:solidFill>
              <a:latin typeface="Segoe Pro Display"/>
              <a:cs typeface="Segoe Pro Display"/>
            </a:endParaRPr>
          </a:p>
        </p:txBody>
      </p:sp>
      <p:sp>
        <p:nvSpPr>
          <p:cNvPr id="6" name="Line Callout 1 5"/>
          <p:cNvSpPr/>
          <p:nvPr/>
        </p:nvSpPr>
        <p:spPr>
          <a:xfrm>
            <a:off x="6769765" y="3055770"/>
            <a:ext cx="1497470" cy="708667"/>
          </a:xfrm>
          <a:prstGeom prst="borderCallout1">
            <a:avLst/>
          </a:prstGeom>
          <a:solidFill>
            <a:schemeClr val="bg1"/>
          </a:solidFill>
        </p:spPr>
        <p:style>
          <a:lnRef idx="1">
            <a:schemeClr val="dk1"/>
          </a:lnRef>
          <a:fillRef idx="3">
            <a:schemeClr val="dk1"/>
          </a:fillRef>
          <a:effectRef idx="2">
            <a:schemeClr val="dk1"/>
          </a:effectRef>
          <a:fontRef idx="minor">
            <a:schemeClr val="lt1"/>
          </a:fontRef>
        </p:style>
        <p:txBody>
          <a:bodyPr rtlCol="0" anchor="ctr"/>
          <a:lstStyle/>
          <a:p>
            <a:pPr algn="ctr"/>
            <a:r>
              <a:rPr lang="en-US" dirty="0" smtClean="0">
                <a:solidFill>
                  <a:schemeClr val="tx1"/>
                </a:solidFill>
                <a:latin typeface="Segoe Pro SemiLight"/>
                <a:cs typeface="Segoe Pro SemiLight"/>
              </a:rPr>
              <a:t>Released to all users</a:t>
            </a:r>
            <a:endParaRPr lang="en-US" dirty="0">
              <a:solidFill>
                <a:schemeClr val="tx1"/>
              </a:solidFill>
              <a:latin typeface="Segoe Pro SemiLight"/>
              <a:cs typeface="Segoe Pro SemiLight"/>
            </a:endParaRPr>
          </a:p>
        </p:txBody>
      </p:sp>
    </p:spTree>
    <p:extLst>
      <p:ext uri="{BB962C8B-B14F-4D97-AF65-F5344CB8AC3E}">
        <p14:creationId xmlns:p14="http://schemas.microsoft.com/office/powerpoint/2010/main" val="329586613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grayscl/>
            <a:extLst>
              <a:ext uri="{28A0092B-C50C-407E-A947-70E740481C1C}">
                <a14:useLocalDpi xmlns:a14="http://schemas.microsoft.com/office/drawing/2010/main" val="0"/>
              </a:ext>
            </a:extLst>
          </a:blip>
          <a:stretch>
            <a:fillRect/>
          </a:stretch>
        </p:blipFill>
        <p:spPr>
          <a:xfrm>
            <a:off x="-634969" y="-1042813"/>
            <a:ext cx="9935375" cy="6623583"/>
          </a:xfrm>
          <a:prstGeom prst="rect">
            <a:avLst/>
          </a:prstGeom>
        </p:spPr>
      </p:pic>
      <p:sp>
        <p:nvSpPr>
          <p:cNvPr id="5" name="Rectangle 4"/>
          <p:cNvSpPr/>
          <p:nvPr/>
        </p:nvSpPr>
        <p:spPr>
          <a:xfrm>
            <a:off x="-634969" y="-1167827"/>
            <a:ext cx="9935375" cy="6649476"/>
          </a:xfrm>
          <a:prstGeom prst="rect">
            <a:avLst/>
          </a:prstGeom>
          <a:gradFill>
            <a:gsLst>
              <a:gs pos="100000">
                <a:schemeClr val="bg1">
                  <a:alpha val="0"/>
                </a:schemeClr>
              </a:gs>
              <a:gs pos="0">
                <a:schemeClr val="tx1">
                  <a:alpha val="75000"/>
                </a:schemeClr>
              </a:gs>
            </a:gsLs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Pro Display"/>
              <a:cs typeface="Segoe Pro Display"/>
            </a:endParaRPr>
          </a:p>
        </p:txBody>
      </p:sp>
      <p:sp>
        <p:nvSpPr>
          <p:cNvPr id="2" name="Title 1"/>
          <p:cNvSpPr>
            <a:spLocks noGrp="1"/>
          </p:cNvSpPr>
          <p:nvPr>
            <p:ph type="title"/>
          </p:nvPr>
        </p:nvSpPr>
        <p:spPr>
          <a:xfrm>
            <a:off x="236809" y="4054207"/>
            <a:ext cx="8202150" cy="1021556"/>
          </a:xfrm>
        </p:spPr>
        <p:txBody>
          <a:bodyPr>
            <a:noAutofit/>
          </a:bodyPr>
          <a:lstStyle/>
          <a:p>
            <a:r>
              <a:rPr lang="en-US" sz="4400" dirty="0" smtClean="0">
                <a:solidFill>
                  <a:schemeClr val="bg1"/>
                </a:solidFill>
                <a:effectLst>
                  <a:outerShdw blurRad="127000" dist="63500" dir="5400000" algn="tl" rotWithShape="0">
                    <a:schemeClr val="tx1">
                      <a:alpha val="90000"/>
                    </a:schemeClr>
                  </a:outerShdw>
                </a:effectLst>
                <a:latin typeface="Segoe Pro Display"/>
                <a:cs typeface="Segoe Pro Display"/>
              </a:rPr>
              <a:t>Background Story</a:t>
            </a:r>
            <a:endParaRPr lang="en-US" sz="4400" dirty="0">
              <a:solidFill>
                <a:schemeClr val="bg1"/>
              </a:solidFill>
              <a:effectLst>
                <a:outerShdw blurRad="127000" dist="63500" dir="5400000" algn="tl" rotWithShape="0">
                  <a:schemeClr val="tx1">
                    <a:alpha val="90000"/>
                  </a:schemeClr>
                </a:outerShdw>
              </a:effectLst>
              <a:latin typeface="Segoe Pro Display"/>
              <a:cs typeface="Segoe Pro Display"/>
            </a:endParaRPr>
          </a:p>
        </p:txBody>
      </p:sp>
      <p:sp>
        <p:nvSpPr>
          <p:cNvPr id="3" name="Text Placeholder 2"/>
          <p:cNvSpPr>
            <a:spLocks noGrp="1"/>
          </p:cNvSpPr>
          <p:nvPr>
            <p:ph type="body" idx="1"/>
          </p:nvPr>
        </p:nvSpPr>
        <p:spPr>
          <a:xfrm>
            <a:off x="258336" y="2929066"/>
            <a:ext cx="7772400" cy="1125140"/>
          </a:xfrm>
        </p:spPr>
        <p:txBody>
          <a:bodyPr/>
          <a:lstStyle/>
          <a:p>
            <a:r>
              <a:rPr lang="en-US" dirty="0" smtClean="0">
                <a:solidFill>
                  <a:schemeClr val="bg2"/>
                </a:solidFill>
                <a:effectLst>
                  <a:outerShdw blurRad="127000" dist="38100" dir="5400000" algn="tl" rotWithShape="0">
                    <a:srgbClr val="000000">
                      <a:alpha val="90000"/>
                    </a:srgbClr>
                  </a:outerShdw>
                </a:effectLst>
                <a:latin typeface="Segoe Pro Display"/>
                <a:cs typeface="Segoe Pro Display"/>
              </a:rPr>
              <a:t>Yammer Frontend is a busy place</a:t>
            </a:r>
            <a:endParaRPr lang="en-US" dirty="0">
              <a:solidFill>
                <a:schemeClr val="bg2"/>
              </a:solidFill>
              <a:effectLst>
                <a:outerShdw blurRad="127000" dist="38100" dir="5400000" algn="tl" rotWithShape="0">
                  <a:srgbClr val="000000">
                    <a:alpha val="90000"/>
                  </a:srgbClr>
                </a:outerShdw>
              </a:effectLst>
              <a:latin typeface="Segoe Pro Display"/>
              <a:cs typeface="Segoe Pro Display"/>
            </a:endParaRPr>
          </a:p>
        </p:txBody>
      </p:sp>
    </p:spTree>
    <p:extLst>
      <p:ext uri="{BB962C8B-B14F-4D97-AF65-F5344CB8AC3E}">
        <p14:creationId xmlns:p14="http://schemas.microsoft.com/office/powerpoint/2010/main" val="87246029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3281639"/>
            <a:ext cx="1712691" cy="369332"/>
          </a:xfrm>
          <a:prstGeom prst="rect">
            <a:avLst/>
          </a:prstGeom>
          <a:noFill/>
        </p:spPr>
        <p:txBody>
          <a:bodyPr wrap="none" rtlCol="0">
            <a:spAutoFit/>
          </a:bodyPr>
          <a:lstStyle/>
          <a:p>
            <a:r>
              <a:rPr lang="en-US" dirty="0" smtClean="0">
                <a:solidFill>
                  <a:srgbClr val="FFFFFF"/>
                </a:solidFill>
                <a:latin typeface="Segoe Pro Display"/>
                <a:cs typeface="Segoe Pro Display"/>
              </a:rPr>
              <a:t>Picture sources:</a:t>
            </a:r>
          </a:p>
        </p:txBody>
      </p:sp>
      <p:sp>
        <p:nvSpPr>
          <p:cNvPr id="3" name="TextBox 2"/>
          <p:cNvSpPr txBox="1"/>
          <p:nvPr/>
        </p:nvSpPr>
        <p:spPr>
          <a:xfrm>
            <a:off x="0" y="3650971"/>
            <a:ext cx="9144000" cy="1477328"/>
          </a:xfrm>
          <a:prstGeom prst="rect">
            <a:avLst/>
          </a:prstGeom>
          <a:noFill/>
        </p:spPr>
        <p:txBody>
          <a:bodyPr wrap="square" rtlCol="0">
            <a:spAutoFit/>
          </a:bodyPr>
          <a:lstStyle/>
          <a:p>
            <a:pPr marL="285750" indent="-285750">
              <a:buFont typeface="Arial"/>
              <a:buChar char="•"/>
            </a:pPr>
            <a:r>
              <a:rPr lang="en-US" dirty="0">
                <a:solidFill>
                  <a:schemeClr val="bg1"/>
                </a:solidFill>
                <a:latin typeface="Segoe Pro Display"/>
                <a:cs typeface="Segoe Pro Display"/>
                <a:hlinkClick r:id="rId3"/>
              </a:rPr>
              <a:t>Footprints - Roger Ferrer </a:t>
            </a:r>
            <a:r>
              <a:rPr lang="en-US" dirty="0" smtClean="0">
                <a:solidFill>
                  <a:schemeClr val="bg1"/>
                </a:solidFill>
                <a:latin typeface="Segoe Pro Display"/>
                <a:cs typeface="Segoe Pro Display"/>
                <a:hlinkClick r:id="rId3"/>
              </a:rPr>
              <a:t>Ibáñez</a:t>
            </a:r>
            <a:endParaRPr lang="en-US" dirty="0" smtClean="0">
              <a:solidFill>
                <a:schemeClr val="bg1"/>
              </a:solidFill>
              <a:latin typeface="Segoe Pro Display"/>
              <a:cs typeface="Segoe Pro Display"/>
            </a:endParaRPr>
          </a:p>
          <a:p>
            <a:pPr marL="285750" indent="-285750">
              <a:buFont typeface="Arial"/>
              <a:buChar char="•"/>
            </a:pPr>
            <a:r>
              <a:rPr lang="en-US" dirty="0" smtClean="0">
                <a:solidFill>
                  <a:schemeClr val="bg1"/>
                </a:solidFill>
                <a:latin typeface="Segoe Pro Display"/>
                <a:cs typeface="Segoe Pro Display"/>
                <a:hlinkClick r:id="rId4"/>
              </a:rPr>
              <a:t>Window Washers – Kevin Harber</a:t>
            </a:r>
            <a:endParaRPr lang="en-US" dirty="0" smtClean="0">
              <a:solidFill>
                <a:schemeClr val="bg1"/>
              </a:solidFill>
              <a:latin typeface="Segoe Pro Display"/>
              <a:cs typeface="Segoe Pro Display"/>
            </a:endParaRPr>
          </a:p>
          <a:p>
            <a:pPr marL="285750" indent="-285750">
              <a:buFont typeface="Arial"/>
              <a:buChar char="•"/>
            </a:pPr>
            <a:r>
              <a:rPr lang="en-US" dirty="0" smtClean="0">
                <a:solidFill>
                  <a:schemeClr val="bg1"/>
                </a:solidFill>
                <a:latin typeface="Segoe Pro Display"/>
                <a:cs typeface="Segoe Pro Display"/>
                <a:hlinkClick r:id="rId5"/>
              </a:rPr>
              <a:t>Traffic – Fygget</a:t>
            </a:r>
            <a:endParaRPr lang="en-US" dirty="0" smtClean="0">
              <a:solidFill>
                <a:schemeClr val="bg1"/>
              </a:solidFill>
              <a:latin typeface="Segoe Pro Display"/>
              <a:cs typeface="Segoe Pro Display"/>
            </a:endParaRPr>
          </a:p>
          <a:p>
            <a:pPr marL="285750" indent="-285750">
              <a:buFont typeface="Arial"/>
              <a:buChar char="•"/>
            </a:pPr>
            <a:r>
              <a:rPr lang="en-US" dirty="0" smtClean="0">
                <a:solidFill>
                  <a:schemeClr val="bg1"/>
                </a:solidFill>
                <a:latin typeface="Segoe Pro Display"/>
                <a:cs typeface="Segoe Pro Display"/>
                <a:hlinkClick r:id="rId6"/>
              </a:rPr>
              <a:t>Merge – </a:t>
            </a:r>
            <a:r>
              <a:rPr lang="en-US" dirty="0" err="1" smtClean="0">
                <a:solidFill>
                  <a:schemeClr val="bg1"/>
                </a:solidFill>
                <a:latin typeface="Segoe Pro Display"/>
                <a:cs typeface="Segoe Pro Display"/>
                <a:hlinkClick r:id="rId6"/>
              </a:rPr>
              <a:t>OneFuller</a:t>
            </a:r>
            <a:endParaRPr lang="en-US" dirty="0" smtClean="0">
              <a:solidFill>
                <a:schemeClr val="bg1"/>
              </a:solidFill>
              <a:latin typeface="Segoe Pro Display"/>
              <a:cs typeface="Segoe Pro Display"/>
            </a:endParaRPr>
          </a:p>
          <a:p>
            <a:pPr marL="285750" indent="-285750">
              <a:buFont typeface="Arial"/>
              <a:buChar char="•"/>
            </a:pPr>
            <a:endParaRPr lang="en-US" dirty="0">
              <a:solidFill>
                <a:schemeClr val="bg1"/>
              </a:solidFill>
              <a:latin typeface="Segoe Pro Display"/>
              <a:cs typeface="Segoe Pro Display"/>
            </a:endParaRPr>
          </a:p>
        </p:txBody>
      </p:sp>
      <p:sp>
        <p:nvSpPr>
          <p:cNvPr id="4" name="TextBox 3"/>
          <p:cNvSpPr txBox="1"/>
          <p:nvPr/>
        </p:nvSpPr>
        <p:spPr>
          <a:xfrm>
            <a:off x="3264017" y="879119"/>
            <a:ext cx="2615971" cy="707886"/>
          </a:xfrm>
          <a:prstGeom prst="rect">
            <a:avLst/>
          </a:prstGeom>
          <a:noFill/>
        </p:spPr>
        <p:txBody>
          <a:bodyPr wrap="none" rtlCol="0">
            <a:spAutoFit/>
          </a:bodyPr>
          <a:lstStyle/>
          <a:p>
            <a:pPr algn="ctr"/>
            <a:r>
              <a:rPr lang="en-US" sz="4000" dirty="0" smtClean="0">
                <a:solidFill>
                  <a:srgbClr val="FFFFFF"/>
                </a:solidFill>
                <a:latin typeface="Segoe Pro Display"/>
                <a:cs typeface="Segoe Pro Display"/>
              </a:rPr>
              <a:t>Questions?</a:t>
            </a:r>
            <a:endParaRPr lang="en-US" sz="4000" dirty="0">
              <a:solidFill>
                <a:srgbClr val="FFFFFF"/>
              </a:solidFill>
              <a:latin typeface="Segoe Pro Display"/>
              <a:cs typeface="Segoe Pro Display"/>
            </a:endParaRPr>
          </a:p>
        </p:txBody>
      </p:sp>
      <p:sp>
        <p:nvSpPr>
          <p:cNvPr id="5" name="TextBox 4"/>
          <p:cNvSpPr txBox="1"/>
          <p:nvPr/>
        </p:nvSpPr>
        <p:spPr>
          <a:xfrm>
            <a:off x="6463593" y="4381567"/>
            <a:ext cx="2577298" cy="646331"/>
          </a:xfrm>
          <a:prstGeom prst="rect">
            <a:avLst/>
          </a:prstGeom>
          <a:noFill/>
        </p:spPr>
        <p:txBody>
          <a:bodyPr wrap="none" rtlCol="0">
            <a:spAutoFit/>
          </a:bodyPr>
          <a:lstStyle/>
          <a:p>
            <a:r>
              <a:rPr lang="en-US" sz="3600" dirty="0" smtClean="0">
                <a:solidFill>
                  <a:schemeClr val="bg1"/>
                </a:solidFill>
              </a:rPr>
              <a:t>@</a:t>
            </a:r>
            <a:r>
              <a:rPr lang="en-US" sz="3600" dirty="0" err="1" smtClean="0">
                <a:solidFill>
                  <a:schemeClr val="bg1"/>
                </a:solidFill>
              </a:rPr>
              <a:t>sugendran</a:t>
            </a:r>
            <a:endParaRPr lang="en-US" sz="3600" dirty="0">
              <a:solidFill>
                <a:schemeClr val="bg1"/>
              </a:solidFill>
            </a:endParaRPr>
          </a:p>
        </p:txBody>
      </p:sp>
    </p:spTree>
    <p:extLst>
      <p:ext uri="{BB962C8B-B14F-4D97-AF65-F5344CB8AC3E}">
        <p14:creationId xmlns:p14="http://schemas.microsoft.com/office/powerpoint/2010/main" val="347290646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06144"/>
            <a:ext cx="9172757" cy="5449644"/>
          </a:xfrm>
          <a:prstGeom prst="rect">
            <a:avLst/>
          </a:prstGeom>
        </p:spPr>
      </p:pic>
      <p:sp>
        <p:nvSpPr>
          <p:cNvPr id="5" name="Rectangle 4"/>
          <p:cNvSpPr/>
          <p:nvPr/>
        </p:nvSpPr>
        <p:spPr>
          <a:xfrm>
            <a:off x="-283441" y="3696403"/>
            <a:ext cx="9935375" cy="1587413"/>
          </a:xfrm>
          <a:prstGeom prst="rect">
            <a:avLst/>
          </a:prstGeom>
          <a:solidFill>
            <a:schemeClr val="tx1">
              <a:alpha val="7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Pro Display"/>
              <a:cs typeface="Segoe Pro Display"/>
            </a:endParaRPr>
          </a:p>
        </p:txBody>
      </p:sp>
      <p:sp>
        <p:nvSpPr>
          <p:cNvPr id="2" name="Title 1"/>
          <p:cNvSpPr>
            <a:spLocks noGrp="1"/>
          </p:cNvSpPr>
          <p:nvPr>
            <p:ph type="title"/>
          </p:nvPr>
        </p:nvSpPr>
        <p:spPr>
          <a:xfrm>
            <a:off x="236809" y="4190275"/>
            <a:ext cx="8202150" cy="1021556"/>
          </a:xfrm>
        </p:spPr>
        <p:txBody>
          <a:bodyPr>
            <a:noAutofit/>
          </a:bodyPr>
          <a:lstStyle/>
          <a:p>
            <a:r>
              <a:rPr lang="en-US" dirty="0" smtClean="0">
                <a:solidFill>
                  <a:schemeClr val="bg1"/>
                </a:solidFill>
                <a:effectLst>
                  <a:outerShdw blurRad="127000" dist="63500" dir="5400000" algn="tl" rotWithShape="0">
                    <a:schemeClr val="tx1">
                      <a:alpha val="90000"/>
                    </a:schemeClr>
                  </a:outerShdw>
                </a:effectLst>
                <a:latin typeface="Segoe Pro Display"/>
                <a:cs typeface="Segoe Pro Display"/>
              </a:rPr>
              <a:t>Recent Refactor: Thread list </a:t>
            </a:r>
            <a:endParaRPr lang="en-US" dirty="0">
              <a:solidFill>
                <a:schemeClr val="bg1"/>
              </a:solidFill>
              <a:effectLst>
                <a:outerShdw blurRad="127000" dist="63500" dir="5400000" algn="tl" rotWithShape="0">
                  <a:schemeClr val="tx1">
                    <a:alpha val="90000"/>
                  </a:schemeClr>
                </a:outerShdw>
              </a:effectLst>
              <a:latin typeface="Segoe Pro Display"/>
              <a:cs typeface="Segoe Pro Display"/>
            </a:endParaRPr>
          </a:p>
        </p:txBody>
      </p:sp>
      <p:sp>
        <p:nvSpPr>
          <p:cNvPr id="3" name="Text Placeholder 2"/>
          <p:cNvSpPr>
            <a:spLocks noGrp="1"/>
          </p:cNvSpPr>
          <p:nvPr>
            <p:ph type="body" idx="1"/>
          </p:nvPr>
        </p:nvSpPr>
        <p:spPr>
          <a:xfrm>
            <a:off x="258336" y="3065134"/>
            <a:ext cx="7772400" cy="1125140"/>
          </a:xfrm>
        </p:spPr>
        <p:txBody>
          <a:bodyPr/>
          <a:lstStyle/>
          <a:p>
            <a:r>
              <a:rPr lang="en-US" dirty="0" smtClean="0">
                <a:solidFill>
                  <a:schemeClr val="bg2"/>
                </a:solidFill>
                <a:effectLst>
                  <a:outerShdw blurRad="127000" dist="38100" dir="5400000" algn="tl" rotWithShape="0">
                    <a:srgbClr val="000000">
                      <a:alpha val="90000"/>
                    </a:srgbClr>
                  </a:outerShdw>
                </a:effectLst>
                <a:latin typeface="Segoe Pro Display"/>
                <a:cs typeface="Segoe Pro Display"/>
              </a:rPr>
              <a:t>What could go wrong… </a:t>
            </a:r>
            <a:endParaRPr lang="en-US" dirty="0">
              <a:solidFill>
                <a:schemeClr val="bg2"/>
              </a:solidFill>
              <a:effectLst>
                <a:outerShdw blurRad="127000" dist="38100" dir="5400000" algn="tl" rotWithShape="0">
                  <a:srgbClr val="000000">
                    <a:alpha val="90000"/>
                  </a:srgbClr>
                </a:outerShdw>
              </a:effectLst>
              <a:latin typeface="Segoe Pro Display"/>
              <a:cs typeface="Segoe Pro Display"/>
            </a:endParaRPr>
          </a:p>
        </p:txBody>
      </p:sp>
    </p:spTree>
    <p:extLst>
      <p:ext uri="{BB962C8B-B14F-4D97-AF65-F5344CB8AC3E}">
        <p14:creationId xmlns:p14="http://schemas.microsoft.com/office/powerpoint/2010/main" val="36265152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2533914353_8568b65e8e_o.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794" y="-955163"/>
            <a:ext cx="9175650" cy="6140723"/>
          </a:xfrm>
          <a:prstGeom prst="rect">
            <a:avLst/>
          </a:prstGeom>
        </p:spPr>
      </p:pic>
      <p:sp>
        <p:nvSpPr>
          <p:cNvPr id="5" name="Rectangle 4"/>
          <p:cNvSpPr/>
          <p:nvPr/>
        </p:nvSpPr>
        <p:spPr>
          <a:xfrm>
            <a:off x="-20794" y="-955163"/>
            <a:ext cx="9175650" cy="6140723"/>
          </a:xfrm>
          <a:prstGeom prst="rect">
            <a:avLst/>
          </a:prstGeom>
          <a:gradFill>
            <a:gsLst>
              <a:gs pos="100000">
                <a:schemeClr val="bg1">
                  <a:alpha val="0"/>
                </a:schemeClr>
              </a:gs>
              <a:gs pos="0">
                <a:schemeClr val="tx1">
                  <a:alpha val="75000"/>
                </a:schemeClr>
              </a:gs>
            </a:gsLs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Pro Display"/>
              <a:cs typeface="Segoe Pro Display"/>
            </a:endParaRPr>
          </a:p>
        </p:txBody>
      </p:sp>
      <p:sp>
        <p:nvSpPr>
          <p:cNvPr id="2" name="Title 1"/>
          <p:cNvSpPr>
            <a:spLocks noGrp="1"/>
          </p:cNvSpPr>
          <p:nvPr>
            <p:ph type="title"/>
          </p:nvPr>
        </p:nvSpPr>
        <p:spPr>
          <a:xfrm>
            <a:off x="236808" y="2757028"/>
            <a:ext cx="8652737" cy="1021556"/>
          </a:xfrm>
        </p:spPr>
        <p:txBody>
          <a:bodyPr>
            <a:noAutofit/>
          </a:bodyPr>
          <a:lstStyle/>
          <a:p>
            <a:r>
              <a:rPr lang="en-US" sz="4400" dirty="0" smtClean="0">
                <a:solidFill>
                  <a:schemeClr val="bg1"/>
                </a:solidFill>
                <a:effectLst>
                  <a:outerShdw blurRad="127000" dist="63500" dir="5400000" algn="tl" rotWithShape="0">
                    <a:schemeClr val="tx1">
                      <a:alpha val="90000"/>
                    </a:schemeClr>
                  </a:outerShdw>
                </a:effectLst>
                <a:latin typeface="Segoe Pro Display"/>
                <a:cs typeface="Segoe Pro Display"/>
              </a:rPr>
              <a:t>If I have seen further it is by standing on the shoulders of giants.</a:t>
            </a:r>
            <a:endParaRPr lang="en-US" sz="4400" dirty="0">
              <a:solidFill>
                <a:schemeClr val="bg1"/>
              </a:solidFill>
              <a:effectLst>
                <a:outerShdw blurRad="127000" dist="63500" dir="5400000" algn="tl" rotWithShape="0">
                  <a:schemeClr val="tx1">
                    <a:alpha val="90000"/>
                  </a:schemeClr>
                </a:outerShdw>
              </a:effectLst>
              <a:latin typeface="Segoe Pro Display"/>
              <a:cs typeface="Segoe Pro Display"/>
            </a:endParaRPr>
          </a:p>
        </p:txBody>
      </p:sp>
      <p:sp>
        <p:nvSpPr>
          <p:cNvPr id="3" name="Text Placeholder 2"/>
          <p:cNvSpPr>
            <a:spLocks noGrp="1"/>
          </p:cNvSpPr>
          <p:nvPr>
            <p:ph type="body" idx="1"/>
          </p:nvPr>
        </p:nvSpPr>
        <p:spPr>
          <a:xfrm>
            <a:off x="236808" y="1631887"/>
            <a:ext cx="7772400" cy="1125140"/>
          </a:xfrm>
        </p:spPr>
        <p:txBody>
          <a:bodyPr/>
          <a:lstStyle/>
          <a:p>
            <a:r>
              <a:rPr lang="en-US" dirty="0" smtClean="0">
                <a:solidFill>
                  <a:schemeClr val="bg1">
                    <a:lumMod val="95000"/>
                  </a:schemeClr>
                </a:solidFill>
                <a:effectLst>
                  <a:outerShdw blurRad="127000" dist="38100" dir="5400000" algn="tl" rotWithShape="0">
                    <a:srgbClr val="000000">
                      <a:alpha val="90000"/>
                    </a:srgbClr>
                  </a:outerShdw>
                </a:effectLst>
                <a:latin typeface="Segoe Pro Display"/>
                <a:cs typeface="Segoe Pro Display"/>
              </a:rPr>
              <a:t>Sir Isaac Newton</a:t>
            </a:r>
            <a:endParaRPr lang="en-US" dirty="0">
              <a:solidFill>
                <a:schemeClr val="bg1">
                  <a:lumMod val="95000"/>
                </a:schemeClr>
              </a:solidFill>
              <a:effectLst>
                <a:outerShdw blurRad="127000" dist="38100" dir="5400000" algn="tl" rotWithShape="0">
                  <a:srgbClr val="000000">
                    <a:alpha val="90000"/>
                  </a:srgbClr>
                </a:outerShdw>
              </a:effectLst>
              <a:latin typeface="Segoe Pro Display"/>
              <a:cs typeface="Segoe Pro Display"/>
            </a:endParaRPr>
          </a:p>
        </p:txBody>
      </p:sp>
    </p:spTree>
    <p:extLst>
      <p:ext uri="{BB962C8B-B14F-4D97-AF65-F5344CB8AC3E}">
        <p14:creationId xmlns:p14="http://schemas.microsoft.com/office/powerpoint/2010/main" val="304801470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FF"/>
                </a:solidFill>
                <a:latin typeface="Segoe Pro Display"/>
                <a:cs typeface="Segoe Pro Display"/>
              </a:rPr>
              <a:t>Rewrite </a:t>
            </a:r>
            <a:r>
              <a:rPr lang="en-US" dirty="0" err="1" smtClean="0">
                <a:solidFill>
                  <a:srgbClr val="FFFFFF"/>
                </a:solidFill>
                <a:latin typeface="Segoe Pro Display"/>
                <a:cs typeface="Segoe Pro Display"/>
              </a:rPr>
              <a:t>vs</a:t>
            </a:r>
            <a:r>
              <a:rPr lang="en-US" dirty="0" smtClean="0">
                <a:solidFill>
                  <a:srgbClr val="FFFFFF"/>
                </a:solidFill>
                <a:latin typeface="Segoe Pro Display"/>
                <a:cs typeface="Segoe Pro Display"/>
              </a:rPr>
              <a:t> Refactor</a:t>
            </a:r>
            <a:endParaRPr lang="en-US" dirty="0">
              <a:solidFill>
                <a:srgbClr val="FFFFFF"/>
              </a:solidFill>
              <a:latin typeface="Segoe Pro Display"/>
              <a:cs typeface="Segoe Pro Display"/>
            </a:endParaRPr>
          </a:p>
        </p:txBody>
      </p:sp>
      <p:sp>
        <p:nvSpPr>
          <p:cNvPr id="3" name="Content Placeholder 2"/>
          <p:cNvSpPr>
            <a:spLocks noGrp="1"/>
          </p:cNvSpPr>
          <p:nvPr>
            <p:ph idx="1"/>
          </p:nvPr>
        </p:nvSpPr>
        <p:spPr/>
        <p:txBody>
          <a:bodyPr/>
          <a:lstStyle/>
          <a:p>
            <a:r>
              <a:rPr lang="en-US" dirty="0" smtClean="0">
                <a:solidFill>
                  <a:srgbClr val="FFFFFF"/>
                </a:solidFill>
                <a:latin typeface="Segoe Pro Display"/>
                <a:cs typeface="Segoe Pro Display"/>
              </a:rPr>
              <a:t>DANGERZONE</a:t>
            </a:r>
          </a:p>
          <a:p>
            <a:r>
              <a:rPr lang="en-US" dirty="0" smtClean="0">
                <a:solidFill>
                  <a:srgbClr val="FFFFFF"/>
                </a:solidFill>
                <a:latin typeface="Segoe Pro Display"/>
                <a:cs typeface="Segoe Pro Display"/>
              </a:rPr>
              <a:t>4 years of changing functionality</a:t>
            </a:r>
          </a:p>
          <a:p>
            <a:r>
              <a:rPr lang="en-US" dirty="0" smtClean="0">
                <a:solidFill>
                  <a:srgbClr val="FFFFFF"/>
                </a:solidFill>
                <a:latin typeface="Segoe Pro Display"/>
                <a:cs typeface="Segoe Pro Display"/>
              </a:rPr>
              <a:t>4 years of bug fixing</a:t>
            </a:r>
          </a:p>
          <a:p>
            <a:r>
              <a:rPr lang="en-US" dirty="0" smtClean="0">
                <a:solidFill>
                  <a:srgbClr val="FFFFFF"/>
                </a:solidFill>
                <a:latin typeface="Segoe Pro Display"/>
                <a:cs typeface="Segoe Pro Display"/>
              </a:rPr>
              <a:t>Interdependent code</a:t>
            </a:r>
            <a:endParaRPr lang="en-US" dirty="0">
              <a:solidFill>
                <a:srgbClr val="FFFFFF"/>
              </a:solidFill>
              <a:latin typeface="Segoe Pro Display"/>
              <a:cs typeface="Segoe Pro Display"/>
            </a:endParaRPr>
          </a:p>
        </p:txBody>
      </p:sp>
    </p:spTree>
    <p:extLst>
      <p:ext uri="{BB962C8B-B14F-4D97-AF65-F5344CB8AC3E}">
        <p14:creationId xmlns:p14="http://schemas.microsoft.com/office/powerpoint/2010/main" val="378545724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grayscl/>
            <a:extLst>
              <a:ext uri="{28A0092B-C50C-407E-A947-70E740481C1C}">
                <a14:useLocalDpi xmlns:a14="http://schemas.microsoft.com/office/drawing/2010/main" val="0"/>
              </a:ext>
            </a:extLst>
          </a:blip>
          <a:stretch>
            <a:fillRect/>
          </a:stretch>
        </p:blipFill>
        <p:spPr>
          <a:xfrm>
            <a:off x="-634969" y="-1055759"/>
            <a:ext cx="9935375" cy="6649476"/>
          </a:xfrm>
          <a:prstGeom prst="rect">
            <a:avLst/>
          </a:prstGeom>
        </p:spPr>
      </p:pic>
      <p:sp>
        <p:nvSpPr>
          <p:cNvPr id="5" name="Rectangle 4"/>
          <p:cNvSpPr/>
          <p:nvPr/>
        </p:nvSpPr>
        <p:spPr>
          <a:xfrm>
            <a:off x="-634969" y="-1167827"/>
            <a:ext cx="9935375" cy="6649476"/>
          </a:xfrm>
          <a:prstGeom prst="rect">
            <a:avLst/>
          </a:prstGeom>
          <a:gradFill>
            <a:gsLst>
              <a:gs pos="100000">
                <a:schemeClr val="bg1">
                  <a:alpha val="0"/>
                </a:schemeClr>
              </a:gs>
              <a:gs pos="0">
                <a:schemeClr val="tx1">
                  <a:alpha val="75000"/>
                </a:schemeClr>
              </a:gs>
            </a:gsLs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Pro Display"/>
              <a:cs typeface="Segoe Pro Display"/>
            </a:endParaRPr>
          </a:p>
        </p:txBody>
      </p:sp>
      <p:sp>
        <p:nvSpPr>
          <p:cNvPr id="2" name="Title 1"/>
          <p:cNvSpPr>
            <a:spLocks noGrp="1"/>
          </p:cNvSpPr>
          <p:nvPr>
            <p:ph type="title"/>
          </p:nvPr>
        </p:nvSpPr>
        <p:spPr>
          <a:xfrm>
            <a:off x="236809" y="4054207"/>
            <a:ext cx="8202150" cy="1021556"/>
          </a:xfrm>
        </p:spPr>
        <p:txBody>
          <a:bodyPr>
            <a:noAutofit/>
          </a:bodyPr>
          <a:lstStyle/>
          <a:p>
            <a:r>
              <a:rPr lang="en-US" sz="4400" dirty="0" smtClean="0">
                <a:solidFill>
                  <a:schemeClr val="bg1"/>
                </a:solidFill>
                <a:effectLst>
                  <a:outerShdw blurRad="127000" dist="63500" dir="5400000" algn="tl" rotWithShape="0">
                    <a:schemeClr val="tx1">
                      <a:alpha val="90000"/>
                    </a:schemeClr>
                  </a:outerShdw>
                </a:effectLst>
                <a:latin typeface="Segoe Pro Display"/>
                <a:cs typeface="Segoe Pro Display"/>
              </a:rPr>
              <a:t>Do Not WORK ALONE</a:t>
            </a:r>
            <a:endParaRPr lang="en-US" sz="4400" dirty="0">
              <a:solidFill>
                <a:schemeClr val="bg1"/>
              </a:solidFill>
              <a:effectLst>
                <a:outerShdw blurRad="127000" dist="63500" dir="5400000" algn="tl" rotWithShape="0">
                  <a:schemeClr val="tx1">
                    <a:alpha val="90000"/>
                  </a:schemeClr>
                </a:outerShdw>
              </a:effectLst>
              <a:latin typeface="Segoe Pro Display"/>
              <a:cs typeface="Segoe Pro Display"/>
            </a:endParaRPr>
          </a:p>
        </p:txBody>
      </p:sp>
      <p:sp>
        <p:nvSpPr>
          <p:cNvPr id="3" name="Text Placeholder 2"/>
          <p:cNvSpPr>
            <a:spLocks noGrp="1"/>
          </p:cNvSpPr>
          <p:nvPr>
            <p:ph type="body" idx="1"/>
          </p:nvPr>
        </p:nvSpPr>
        <p:spPr>
          <a:xfrm>
            <a:off x="258336" y="2929066"/>
            <a:ext cx="7772400" cy="1125140"/>
          </a:xfrm>
        </p:spPr>
        <p:txBody>
          <a:bodyPr/>
          <a:lstStyle/>
          <a:p>
            <a:r>
              <a:rPr lang="en-US" dirty="0" smtClean="0">
                <a:solidFill>
                  <a:schemeClr val="bg2"/>
                </a:solidFill>
                <a:effectLst>
                  <a:outerShdw blurRad="127000" dist="38100" dir="5400000" algn="tl" rotWithShape="0">
                    <a:srgbClr val="000000">
                      <a:alpha val="90000"/>
                    </a:srgbClr>
                  </a:outerShdw>
                </a:effectLst>
                <a:latin typeface="Segoe Pro Display"/>
                <a:cs typeface="Segoe Pro Display"/>
              </a:rPr>
              <a:t>Not everyone thinks the way you do</a:t>
            </a:r>
            <a:endParaRPr lang="en-US" dirty="0">
              <a:solidFill>
                <a:schemeClr val="bg2"/>
              </a:solidFill>
              <a:effectLst>
                <a:outerShdw blurRad="127000" dist="38100" dir="5400000" algn="tl" rotWithShape="0">
                  <a:srgbClr val="000000">
                    <a:alpha val="90000"/>
                  </a:srgbClr>
                </a:outerShdw>
              </a:effectLst>
              <a:latin typeface="Segoe Pro Display"/>
              <a:cs typeface="Segoe Pro Display"/>
            </a:endParaRPr>
          </a:p>
        </p:txBody>
      </p:sp>
    </p:spTree>
    <p:extLst>
      <p:ext uri="{BB962C8B-B14F-4D97-AF65-F5344CB8AC3E}">
        <p14:creationId xmlns:p14="http://schemas.microsoft.com/office/powerpoint/2010/main" val="209958518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FF"/>
                </a:solidFill>
                <a:latin typeface="Segoe Pro Display"/>
                <a:cs typeface="Segoe Pro Display"/>
              </a:rPr>
              <a:t>Understanding the Domain</a:t>
            </a:r>
            <a:endParaRPr lang="en-US" dirty="0">
              <a:solidFill>
                <a:srgbClr val="FFFFFF"/>
              </a:solidFill>
              <a:latin typeface="Segoe Pro Display"/>
              <a:cs typeface="Segoe Pro Display"/>
            </a:endParaRPr>
          </a:p>
        </p:txBody>
      </p:sp>
      <p:sp>
        <p:nvSpPr>
          <p:cNvPr id="3" name="Content Placeholder 2"/>
          <p:cNvSpPr>
            <a:spLocks noGrp="1"/>
          </p:cNvSpPr>
          <p:nvPr>
            <p:ph idx="1"/>
          </p:nvPr>
        </p:nvSpPr>
        <p:spPr/>
        <p:txBody>
          <a:bodyPr/>
          <a:lstStyle/>
          <a:p>
            <a:r>
              <a:rPr lang="en-US" dirty="0" smtClean="0">
                <a:solidFill>
                  <a:srgbClr val="FFFFFF"/>
                </a:solidFill>
                <a:latin typeface="Segoe Pro Display"/>
                <a:cs typeface="Segoe Pro Display"/>
              </a:rPr>
              <a:t>What are the use cases of this component</a:t>
            </a:r>
          </a:p>
          <a:p>
            <a:pPr lvl="1"/>
            <a:r>
              <a:rPr lang="en-US" dirty="0" smtClean="0">
                <a:solidFill>
                  <a:srgbClr val="FFFFFF"/>
                </a:solidFill>
                <a:latin typeface="Segoe Pro Display"/>
                <a:cs typeface="Segoe Pro Display"/>
              </a:rPr>
              <a:t>Feature Specifications</a:t>
            </a:r>
          </a:p>
          <a:p>
            <a:pPr lvl="1"/>
            <a:r>
              <a:rPr lang="en-US" dirty="0" smtClean="0">
                <a:solidFill>
                  <a:srgbClr val="FFFFFF"/>
                </a:solidFill>
                <a:latin typeface="Segoe Pro Display"/>
                <a:cs typeface="Segoe Pro Display"/>
              </a:rPr>
              <a:t>Bug fixes over time</a:t>
            </a:r>
          </a:p>
          <a:p>
            <a:r>
              <a:rPr lang="en-US" dirty="0" smtClean="0">
                <a:solidFill>
                  <a:srgbClr val="FFFFFF"/>
                </a:solidFill>
                <a:latin typeface="Segoe Pro Display"/>
                <a:cs typeface="Segoe Pro Display"/>
              </a:rPr>
              <a:t>What depends on this component</a:t>
            </a:r>
          </a:p>
          <a:p>
            <a:pPr lvl="1"/>
            <a:r>
              <a:rPr lang="en-US" dirty="0" smtClean="0">
                <a:solidFill>
                  <a:srgbClr val="FFFFFF"/>
                </a:solidFill>
                <a:latin typeface="Segoe Pro Display"/>
                <a:cs typeface="Segoe Pro Display"/>
              </a:rPr>
              <a:t>Code</a:t>
            </a:r>
          </a:p>
          <a:p>
            <a:pPr lvl="1"/>
            <a:r>
              <a:rPr lang="en-US" dirty="0" smtClean="0">
                <a:solidFill>
                  <a:srgbClr val="FFFFFF"/>
                </a:solidFill>
                <a:latin typeface="Segoe Pro Display"/>
                <a:cs typeface="Segoe Pro Display"/>
              </a:rPr>
              <a:t>Tests</a:t>
            </a:r>
            <a:endParaRPr lang="en-US" dirty="0">
              <a:solidFill>
                <a:srgbClr val="FFFFFF"/>
              </a:solidFill>
              <a:latin typeface="Segoe Pro Display"/>
              <a:cs typeface="Segoe Pro Display"/>
            </a:endParaRPr>
          </a:p>
        </p:txBody>
      </p:sp>
    </p:spTree>
    <p:extLst>
      <p:ext uri="{BB962C8B-B14F-4D97-AF65-F5344CB8AC3E}">
        <p14:creationId xmlns:p14="http://schemas.microsoft.com/office/powerpoint/2010/main" val="24279868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grayscl/>
            <a:extLst>
              <a:ext uri="{28A0092B-C50C-407E-A947-70E740481C1C}">
                <a14:useLocalDpi xmlns:a14="http://schemas.microsoft.com/office/drawing/2010/main" val="0"/>
              </a:ext>
            </a:extLst>
          </a:blip>
          <a:stretch>
            <a:fillRect/>
          </a:stretch>
        </p:blipFill>
        <p:spPr>
          <a:xfrm>
            <a:off x="-32287" y="-21526"/>
            <a:ext cx="9223374" cy="7379259"/>
          </a:xfrm>
          <a:prstGeom prst="rect">
            <a:avLst/>
          </a:prstGeom>
        </p:spPr>
      </p:pic>
      <p:sp>
        <p:nvSpPr>
          <p:cNvPr id="5" name="Rectangle 4"/>
          <p:cNvSpPr/>
          <p:nvPr/>
        </p:nvSpPr>
        <p:spPr>
          <a:xfrm>
            <a:off x="-480117" y="894835"/>
            <a:ext cx="9935375" cy="6649476"/>
          </a:xfrm>
          <a:prstGeom prst="rect">
            <a:avLst/>
          </a:prstGeom>
          <a:gradFill>
            <a:gsLst>
              <a:gs pos="100000">
                <a:schemeClr val="bg1">
                  <a:alpha val="0"/>
                </a:schemeClr>
              </a:gs>
              <a:gs pos="0">
                <a:schemeClr val="tx1">
                  <a:alpha val="75000"/>
                </a:schemeClr>
              </a:gs>
            </a:gsLs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Pro Display"/>
              <a:cs typeface="Segoe Pro Display"/>
            </a:endParaRPr>
          </a:p>
        </p:txBody>
      </p:sp>
      <p:sp>
        <p:nvSpPr>
          <p:cNvPr id="2" name="Title 1"/>
          <p:cNvSpPr>
            <a:spLocks noGrp="1"/>
          </p:cNvSpPr>
          <p:nvPr>
            <p:ph type="title"/>
          </p:nvPr>
        </p:nvSpPr>
        <p:spPr>
          <a:xfrm>
            <a:off x="236808" y="4054207"/>
            <a:ext cx="8534543" cy="1021556"/>
          </a:xfrm>
        </p:spPr>
        <p:txBody>
          <a:bodyPr>
            <a:noAutofit/>
          </a:bodyPr>
          <a:lstStyle/>
          <a:p>
            <a:r>
              <a:rPr lang="en-US" sz="4400" dirty="0" smtClean="0">
                <a:solidFill>
                  <a:schemeClr val="bg1"/>
                </a:solidFill>
                <a:effectLst>
                  <a:outerShdw blurRad="127000" dist="63500" dir="5400000" algn="tl" rotWithShape="0">
                    <a:schemeClr val="tx1">
                      <a:alpha val="90000"/>
                    </a:schemeClr>
                  </a:outerShdw>
                </a:effectLst>
                <a:latin typeface="Segoe Pro Display"/>
                <a:cs typeface="Segoe Pro Display"/>
              </a:rPr>
              <a:t>Release Early, Release Often</a:t>
            </a:r>
            <a:endParaRPr lang="en-US" sz="4400" dirty="0">
              <a:solidFill>
                <a:schemeClr val="bg1"/>
              </a:solidFill>
              <a:effectLst>
                <a:outerShdw blurRad="127000" dist="63500" dir="5400000" algn="tl" rotWithShape="0">
                  <a:schemeClr val="tx1">
                    <a:alpha val="90000"/>
                  </a:schemeClr>
                </a:outerShdw>
              </a:effectLst>
              <a:latin typeface="Segoe Pro Display"/>
              <a:cs typeface="Segoe Pro Display"/>
            </a:endParaRPr>
          </a:p>
        </p:txBody>
      </p:sp>
      <p:sp>
        <p:nvSpPr>
          <p:cNvPr id="3" name="Text Placeholder 2"/>
          <p:cNvSpPr>
            <a:spLocks noGrp="1"/>
          </p:cNvSpPr>
          <p:nvPr>
            <p:ph type="body" idx="1"/>
          </p:nvPr>
        </p:nvSpPr>
        <p:spPr>
          <a:xfrm>
            <a:off x="258336" y="2929066"/>
            <a:ext cx="7772400" cy="1125140"/>
          </a:xfrm>
        </p:spPr>
        <p:txBody>
          <a:bodyPr/>
          <a:lstStyle/>
          <a:p>
            <a:r>
              <a:rPr lang="en-US" dirty="0" smtClean="0">
                <a:solidFill>
                  <a:schemeClr val="bg2"/>
                </a:solidFill>
                <a:effectLst>
                  <a:outerShdw blurRad="127000" dist="38100" dir="5400000" algn="tl" rotWithShape="0">
                    <a:srgbClr val="000000">
                      <a:alpha val="90000"/>
                    </a:srgbClr>
                  </a:outerShdw>
                </a:effectLst>
                <a:latin typeface="Segoe Pro Display"/>
                <a:cs typeface="Segoe Pro Display"/>
              </a:rPr>
              <a:t>Use a feature gate</a:t>
            </a:r>
            <a:endParaRPr lang="en-US" dirty="0">
              <a:solidFill>
                <a:schemeClr val="bg2"/>
              </a:solidFill>
              <a:effectLst>
                <a:outerShdw blurRad="127000" dist="38100" dir="5400000" algn="tl" rotWithShape="0">
                  <a:srgbClr val="000000">
                    <a:alpha val="90000"/>
                  </a:srgbClr>
                </a:outerShdw>
              </a:effectLst>
              <a:latin typeface="Segoe Pro Display"/>
              <a:cs typeface="Segoe Pro Display"/>
            </a:endParaRPr>
          </a:p>
        </p:txBody>
      </p:sp>
    </p:spTree>
    <p:extLst>
      <p:ext uri="{BB962C8B-B14F-4D97-AF65-F5344CB8AC3E}">
        <p14:creationId xmlns:p14="http://schemas.microsoft.com/office/powerpoint/2010/main" val="160777250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FF"/>
                </a:solidFill>
                <a:latin typeface="Segoe Pro Display"/>
                <a:cs typeface="Segoe Pro Display"/>
              </a:rPr>
              <a:t>Do you trust your tests?</a:t>
            </a:r>
            <a:endParaRPr lang="en-US" dirty="0">
              <a:solidFill>
                <a:srgbClr val="FFFFFF"/>
              </a:solidFill>
              <a:latin typeface="Segoe Pro Display"/>
              <a:cs typeface="Segoe Pro Display"/>
            </a:endParaRPr>
          </a:p>
        </p:txBody>
      </p:sp>
      <p:sp>
        <p:nvSpPr>
          <p:cNvPr id="3" name="Content Placeholder 2"/>
          <p:cNvSpPr>
            <a:spLocks noGrp="1"/>
          </p:cNvSpPr>
          <p:nvPr>
            <p:ph idx="1"/>
          </p:nvPr>
        </p:nvSpPr>
        <p:spPr/>
        <p:txBody>
          <a:bodyPr>
            <a:normAutofit/>
          </a:bodyPr>
          <a:lstStyle/>
          <a:p>
            <a:r>
              <a:rPr lang="en-US" dirty="0" smtClean="0">
                <a:solidFill>
                  <a:srgbClr val="FFFFFF"/>
                </a:solidFill>
                <a:latin typeface="Segoe Pro Display"/>
                <a:cs typeface="Segoe Pro Display"/>
              </a:rPr>
              <a:t>Fork the tests</a:t>
            </a:r>
          </a:p>
          <a:p>
            <a:r>
              <a:rPr lang="en-US" dirty="0" smtClean="0">
                <a:solidFill>
                  <a:srgbClr val="FFFFFF"/>
                </a:solidFill>
                <a:latin typeface="Segoe Pro Display"/>
                <a:cs typeface="Segoe Pro Display"/>
              </a:rPr>
              <a:t>Don’t go breaking things</a:t>
            </a:r>
          </a:p>
          <a:p>
            <a:r>
              <a:rPr lang="en-US" dirty="0" smtClean="0">
                <a:solidFill>
                  <a:srgbClr val="FFFFFF"/>
                </a:solidFill>
                <a:latin typeface="Segoe Pro Display"/>
                <a:cs typeface="Segoe Pro Display"/>
              </a:rPr>
              <a:t>What’s </a:t>
            </a:r>
            <a:r>
              <a:rPr lang="en-US" dirty="0">
                <a:solidFill>
                  <a:srgbClr val="FFFFFF"/>
                </a:solidFill>
                <a:latin typeface="Segoe Pro Display"/>
                <a:cs typeface="Segoe Pro Display"/>
              </a:rPr>
              <a:t>your test coverage </a:t>
            </a:r>
            <a:r>
              <a:rPr lang="en-US" dirty="0" smtClean="0">
                <a:solidFill>
                  <a:srgbClr val="FFFFFF"/>
                </a:solidFill>
                <a:latin typeface="Segoe Pro Display"/>
                <a:cs typeface="Segoe Pro Display"/>
              </a:rPr>
              <a:t>like</a:t>
            </a:r>
            <a:r>
              <a:rPr lang="en-US" dirty="0">
                <a:solidFill>
                  <a:srgbClr val="FFFFFF"/>
                </a:solidFill>
                <a:latin typeface="Segoe Pro Display"/>
                <a:cs typeface="Segoe Pro Display"/>
              </a:rPr>
              <a:t>?</a:t>
            </a:r>
          </a:p>
        </p:txBody>
      </p:sp>
    </p:spTree>
    <p:extLst>
      <p:ext uri="{BB962C8B-B14F-4D97-AF65-F5344CB8AC3E}">
        <p14:creationId xmlns:p14="http://schemas.microsoft.com/office/powerpoint/2010/main" val="35297497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Metro Template Colored Titles Segoe UI 16x9">
  <a:themeElements>
    <a:clrScheme name="Microsoft Colors">
      <a:dk1>
        <a:srgbClr val="000000"/>
      </a:dk1>
      <a:lt1>
        <a:srgbClr val="FFFFFF"/>
      </a:lt1>
      <a:dk2>
        <a:srgbClr val="3F3F3F"/>
      </a:dk2>
      <a:lt2>
        <a:srgbClr val="F2F2F2"/>
      </a:lt2>
      <a:accent1>
        <a:srgbClr val="00AEEF"/>
      </a:accent1>
      <a:accent2>
        <a:srgbClr val="8CC600"/>
      </a:accent2>
      <a:accent3>
        <a:srgbClr val="FF8A00"/>
      </a:accent3>
      <a:accent4>
        <a:srgbClr val="FF0097"/>
      </a:accent4>
      <a:accent5>
        <a:srgbClr val="0071BC"/>
      </a:accent5>
      <a:accent6>
        <a:srgbClr val="910091"/>
      </a:accent6>
      <a:hlink>
        <a:srgbClr val="0070C0"/>
      </a:hlink>
      <a:folHlink>
        <a:srgbClr val="0071BC"/>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6"/>
        </a:solidFill>
        <a:ln>
          <a:noFill/>
          <a:headEnd type="none" w="med" len="med"/>
          <a:tailEnd type="none" w="med" len="med"/>
        </a:ln>
        <a:effectLst/>
      </a:spPr>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defPPr defTabSz="914099" fontAlgn="base">
          <a:spcBef>
            <a:spcPct val="0"/>
          </a:spcBef>
          <a:spcAft>
            <a:spcPct val="0"/>
          </a:spcAft>
          <a:defRPr spc="-50" dirty="0">
            <a:gradFill>
              <a:gsLst>
                <a:gs pos="0">
                  <a:srgbClr val="FFFFFF"/>
                </a:gs>
                <a:gs pos="100000">
                  <a:srgbClr val="FFFFFF"/>
                </a:gs>
              </a:gsLst>
              <a:lin ang="5400000" scaled="0"/>
            </a:gradFill>
            <a:latin typeface="Segoe UI" pitchFamily="34" charset="0"/>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lIns="0" tIns="0" rIns="0" bIns="0" rtlCol="0">
        <a:spAutoFit/>
      </a:bodyPr>
      <a:lstStyle>
        <a:defPPr>
          <a:defRPr sz="4000" dirty="0" err="1" smtClean="0">
            <a:gradFill>
              <a:gsLst>
                <a:gs pos="0">
                  <a:schemeClr val="tx1"/>
                </a:gs>
                <a:gs pos="86000">
                  <a:schemeClr val="tx1"/>
                </a:gs>
              </a:gsLst>
              <a:lin ang="5400000" scaled="0"/>
            </a:gradFill>
            <a:latin typeface="Segoe UI Light"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8424</TotalTime>
  <Words>3923</Words>
  <Application>Microsoft Macintosh PowerPoint</Application>
  <PresentationFormat>On-screen Show (16:9)</PresentationFormat>
  <Paragraphs>316</Paragraphs>
  <Slides>20</Slides>
  <Notes>20</Notes>
  <HiddenSlides>0</HiddenSlides>
  <MMClips>0</MMClips>
  <ScaleCrop>false</ScaleCrop>
  <HeadingPairs>
    <vt:vector size="4" baseType="variant">
      <vt:variant>
        <vt:lpstr>Theme</vt:lpstr>
      </vt:variant>
      <vt:variant>
        <vt:i4>2</vt:i4>
      </vt:variant>
      <vt:variant>
        <vt:lpstr>Slide Titles</vt:lpstr>
      </vt:variant>
      <vt:variant>
        <vt:i4>20</vt:i4>
      </vt:variant>
    </vt:vector>
  </HeadingPairs>
  <TitlesOfParts>
    <vt:vector size="22" baseType="lpstr">
      <vt:lpstr>Metro Template Colored Titles Segoe UI 16x9</vt:lpstr>
      <vt:lpstr>Office Theme</vt:lpstr>
      <vt:lpstr>Refactoring Legacy Code</vt:lpstr>
      <vt:lpstr>Background Story</vt:lpstr>
      <vt:lpstr>Recent Refactor: Thread list </vt:lpstr>
      <vt:lpstr>If I have seen further it is by standing on the shoulders of giants.</vt:lpstr>
      <vt:lpstr>Rewrite vs Refactor</vt:lpstr>
      <vt:lpstr>Do Not WORK ALONE</vt:lpstr>
      <vt:lpstr>Understanding the Domain</vt:lpstr>
      <vt:lpstr>Release Early, Release Often</vt:lpstr>
      <vt:lpstr>Do you trust your tests?</vt:lpstr>
      <vt:lpstr>PowerPoint Presentation</vt:lpstr>
      <vt:lpstr>Think about the API</vt:lpstr>
      <vt:lpstr>PowerPoint Presentation</vt:lpstr>
      <vt:lpstr>Code Reviews </vt:lpstr>
      <vt:lpstr>Constant Communication</vt:lpstr>
      <vt:lpstr>When is the project finished?</vt:lpstr>
      <vt:lpstr>Avoid the long tail of bugs</vt:lpstr>
      <vt:lpstr>Future Works</vt:lpstr>
      <vt:lpstr>Before and After</vt:lpstr>
      <vt:lpstr>Before and After</vt:lpstr>
      <vt:lpstr>PowerPoint Presentation</vt:lpstr>
    </vt:vector>
  </TitlesOfParts>
  <Company>Yammer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Refactoring Legacy Code</dc:title>
  <dc:creator>Sugendran Ganess</dc:creator>
  <cp:lastModifiedBy>Sugendran Ganess</cp:lastModifiedBy>
  <cp:revision>237</cp:revision>
  <cp:lastPrinted>2014-03-25T16:48:29Z</cp:lastPrinted>
  <dcterms:created xsi:type="dcterms:W3CDTF">2014-01-24T10:28:29Z</dcterms:created>
  <dcterms:modified xsi:type="dcterms:W3CDTF">2014-04-10T17:17:23Z</dcterms:modified>
</cp:coreProperties>
</file>

<file path=docProps/thumbnail.jpeg>
</file>